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1" r:id="rId3"/>
    <p:sldId id="257" r:id="rId4"/>
    <p:sldId id="258" r:id="rId5"/>
    <p:sldId id="259" r:id="rId6"/>
    <p:sldId id="260" r:id="rId7"/>
    <p:sldId id="263" r:id="rId8"/>
  </p:sldIdLst>
  <p:sldSz cx="7556500" cy="10680700"/>
  <p:notesSz cx="7556500" cy="106807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JPNKRL+Calibri-Light" panose="020B0604020202020204" charset="0"/>
      <p:regular r:id="rId15"/>
    </p:embeddedFont>
    <p:embeddedFont>
      <p:font typeface="NEFQBG+Wingdings-Regular" panose="020B0604020202020204" charset="2"/>
      <p:regular r:id="rId16"/>
    </p:embeddedFont>
    <p:embeddedFont>
      <p:font typeface="SBPUTK+SegoeUI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190" y="-21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38394" y="9933051"/>
            <a:ext cx="1737264" cy="142818"/>
          </a:xfrm>
        </p:spPr>
        <p:txBody>
          <a:bodyPr lIns="0" tIns="0" rIns="0" bIns="0"/>
          <a:lstStyle>
            <a:lvl1pPr>
              <a:defRPr sz="1099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685">
              <a:lnSpc>
                <a:spcPts val="1144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fld id="{81D60167-4931-47E6-BA6A-407CBD079E47}" type="slidenum">
              <a:rPr spc="-5" smtClean="0"/>
              <a:pPr marL="12685">
                <a:lnSpc>
                  <a:spcPts val="1144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0602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hab.habyby.net/" TargetMode="External"/><Relationship Id="rId7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tel:+96550162949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google.com/maps/place/Al+Farwaniyah/@29.2781161,47.9590344,15z/data=!3m1!4b1!4m5!3m4!1s0x3fcf9a2cf1ac1041:0x16c093aafe95e88a!8m2!3d29.281596!4d47.960251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ngineerehab@outlook.com?subject=JOB+ALERT%20!!!!!!!" TargetMode="External"/><Relationship Id="rId11" Type="http://schemas.openxmlformats.org/officeDocument/2006/relationships/hyperlink" Target="https://ehab.habyby.net/resume" TargetMode="External"/><Relationship Id="rId5" Type="http://schemas.openxmlformats.org/officeDocument/2006/relationships/hyperlink" Target="https://l.habyby.net/ehabest/" TargetMode="External"/><Relationship Id="rId10" Type="http://schemas.openxmlformats.org/officeDocument/2006/relationships/hyperlink" Target="https://l.habyby.net/" TargetMode="External"/><Relationship Id="rId4" Type="http://schemas.openxmlformats.org/officeDocument/2006/relationships/hyperlink" Target="https://ehab.habyby.net/" TargetMode="External"/><Relationship Id="rId9" Type="http://schemas.openxmlformats.org/officeDocument/2006/relationships/hyperlink" Target="https://habyby.net/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alanba.com.kw/bbc-news-arabic" TargetMode="External"/><Relationship Id="rId18" Type="http://schemas.openxmlformats.org/officeDocument/2006/relationships/hyperlink" Target="https://www.alanba.com.kw/alwafiyat" TargetMode="External"/><Relationship Id="rId26" Type="http://schemas.openxmlformats.org/officeDocument/2006/relationships/hyperlink" Target="http://sharkseng.habyby.net/" TargetMode="External"/><Relationship Id="rId39" Type="http://schemas.openxmlformats.org/officeDocument/2006/relationships/hyperlink" Target="http://white-fashion.com/" TargetMode="External"/><Relationship Id="rId21" Type="http://schemas.openxmlformats.org/officeDocument/2006/relationships/hyperlink" Target="http://hossamfathy.net/" TargetMode="External"/><Relationship Id="rId34" Type="http://schemas.openxmlformats.org/officeDocument/2006/relationships/hyperlink" Target="https://www.alanba.com.kw/anbavideo" TargetMode="External"/><Relationship Id="rId7" Type="http://schemas.openxmlformats.org/officeDocument/2006/relationships/hyperlink" Target="https://alanba.com.kw/" TargetMode="External"/><Relationship Id="rId12" Type="http://schemas.openxmlformats.org/officeDocument/2006/relationships/hyperlink" Target="https://www.alanba.com.kw/marketing" TargetMode="External"/><Relationship Id="rId17" Type="http://schemas.openxmlformats.org/officeDocument/2006/relationships/hyperlink" Target="https://www.alanba.com.kw/mobileapp" TargetMode="External"/><Relationship Id="rId25" Type="http://schemas.openxmlformats.org/officeDocument/2006/relationships/hyperlink" Target="http://pickngo.habyby.net/" TargetMode="External"/><Relationship Id="rId33" Type="http://schemas.openxmlformats.org/officeDocument/2006/relationships/hyperlink" Target="http://hemajoe.com/" TargetMode="External"/><Relationship Id="rId38" Type="http://schemas.openxmlformats.org/officeDocument/2006/relationships/hyperlink" Target="https://www.alanba.com.kw/sitemap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alanba.com.kw/elections/" TargetMode="External"/><Relationship Id="rId20" Type="http://schemas.openxmlformats.org/officeDocument/2006/relationships/hyperlink" Target="http://nerminal-hoti.com/" TargetMode="External"/><Relationship Id="rId29" Type="http://schemas.openxmlformats.org/officeDocument/2006/relationships/hyperlink" Target="http://ciit.habyby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hab.habyby.net/portfolio/" TargetMode="External"/><Relationship Id="rId11" Type="http://schemas.openxmlformats.org/officeDocument/2006/relationships/hyperlink" Target="http://alanba.com.kw/caricature" TargetMode="External"/><Relationship Id="rId24" Type="http://schemas.openxmlformats.org/officeDocument/2006/relationships/hyperlink" Target="http://lana.habyby.net/" TargetMode="External"/><Relationship Id="rId32" Type="http://schemas.openxmlformats.org/officeDocument/2006/relationships/hyperlink" Target="http://ev.entirevision.org/" TargetMode="External"/><Relationship Id="rId37" Type="http://schemas.openxmlformats.org/officeDocument/2006/relationships/hyperlink" Target="https://www.alanba.com.kw/rss" TargetMode="External"/><Relationship Id="rId5" Type="http://schemas.openxmlformats.org/officeDocument/2006/relationships/hyperlink" Target="https://ehab.habyby.net/resume/" TargetMode="External"/><Relationship Id="rId15" Type="http://schemas.openxmlformats.org/officeDocument/2006/relationships/hyperlink" Target="https://www.alanba.com.kw/usa-elections" TargetMode="External"/><Relationship Id="rId23" Type="http://schemas.openxmlformats.org/officeDocument/2006/relationships/hyperlink" Target="http://kawaleas.habyby.net/" TargetMode="External"/><Relationship Id="rId28" Type="http://schemas.openxmlformats.org/officeDocument/2006/relationships/hyperlink" Target="http://entirevision.habyby.net/" TargetMode="External"/><Relationship Id="rId36" Type="http://schemas.openxmlformats.org/officeDocument/2006/relationships/hyperlink" Target="https://www.alanba.com.kw/bbc-audio" TargetMode="External"/><Relationship Id="rId10" Type="http://schemas.openxmlformats.org/officeDocument/2006/relationships/hyperlink" Target="https://l.habyby.net/" TargetMode="External"/><Relationship Id="rId19" Type="http://schemas.openxmlformats.org/officeDocument/2006/relationships/hyperlink" Target="https://www.alanba.com.kw/distribution" TargetMode="External"/><Relationship Id="rId31" Type="http://schemas.openxmlformats.org/officeDocument/2006/relationships/hyperlink" Target="http://crazy-party.entirevision.org/" TargetMode="External"/><Relationship Id="rId4" Type="http://schemas.openxmlformats.org/officeDocument/2006/relationships/hyperlink" Target="https://ehab.habyby.net/about/" TargetMode="External"/><Relationship Id="rId9" Type="http://schemas.openxmlformats.org/officeDocument/2006/relationships/hyperlink" Target="https://pdf.alanba.com.kw/" TargetMode="External"/><Relationship Id="rId14" Type="http://schemas.openxmlformats.org/officeDocument/2006/relationships/hyperlink" Target="https://www.alanba.com.kw/highschool/" TargetMode="External"/><Relationship Id="rId22" Type="http://schemas.openxmlformats.org/officeDocument/2006/relationships/hyperlink" Target="http://kalamanas.com/" TargetMode="External"/><Relationship Id="rId27" Type="http://schemas.openxmlformats.org/officeDocument/2006/relationships/hyperlink" Target="http://capricoffe.habyby.net/" TargetMode="External"/><Relationship Id="rId30" Type="http://schemas.openxmlformats.org/officeDocument/2006/relationships/hyperlink" Target="http://habibi.entirevision.org/" TargetMode="External"/><Relationship Id="rId35" Type="http://schemas.openxmlformats.org/officeDocument/2006/relationships/hyperlink" Target="https://alanba.com.kw/qraudio/14-03-2019/1/890325" TargetMode="External"/><Relationship Id="rId8" Type="http://schemas.openxmlformats.org/officeDocument/2006/relationships/hyperlink" Target="https://habyby.net/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habest.wixsite.com/resume" TargetMode="External"/><Relationship Id="rId5" Type="http://schemas.openxmlformats.org/officeDocument/2006/relationships/hyperlink" Target="https://snakehab.wordpress.com/" TargetMode="External"/><Relationship Id="rId4" Type="http://schemas.openxmlformats.org/officeDocument/2006/relationships/hyperlink" Target="https://ehab.habyby.net/about/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entirevision.habyby.net/" TargetMode="External"/><Relationship Id="rId18" Type="http://schemas.openxmlformats.org/officeDocument/2006/relationships/hyperlink" Target="https://play.google.com/store/apps/details?id=com.habybynet_app&amp;pli=1" TargetMode="External"/><Relationship Id="rId26" Type="http://schemas.openxmlformats.org/officeDocument/2006/relationships/hyperlink" Target="https://www.linkedin.com/in/ehabest/" TargetMode="External"/><Relationship Id="rId3" Type="http://schemas.openxmlformats.org/officeDocument/2006/relationships/image" Target="../media/image8.png"/><Relationship Id="rId21" Type="http://schemas.openxmlformats.org/officeDocument/2006/relationships/hyperlink" Target="https://lana.habyby.net/" TargetMode="External"/><Relationship Id="rId7" Type="http://schemas.openxmlformats.org/officeDocument/2006/relationships/hyperlink" Target="https://ehab.habyby.net/about/" TargetMode="External"/><Relationship Id="rId12" Type="http://schemas.openxmlformats.org/officeDocument/2006/relationships/hyperlink" Target="https://l.habyby.net/ehabest/" TargetMode="External"/><Relationship Id="rId17" Type="http://schemas.openxmlformats.org/officeDocument/2006/relationships/hyperlink" Target="https://www.habyby.net/" TargetMode="External"/><Relationship Id="rId25" Type="http://schemas.openxmlformats.org/officeDocument/2006/relationships/hyperlink" Target="https://api.whatsapp.com/send?phone=201016599459&amp;text=SEND_MESSAGE_HERE" TargetMode="External"/><Relationship Id="rId33" Type="http://schemas.openxmlformats.org/officeDocument/2006/relationships/hyperlink" Target="https://outlook.live.com/owa/default.aspx?action=compose&amp;to=engineerehab@outlook.com&amp;subject=JOB%20ALERT!!!&amp;body=&amp;path=/mail/action/compose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l.habyby.net/" TargetMode="External"/><Relationship Id="rId20" Type="http://schemas.openxmlformats.org/officeDocument/2006/relationships/hyperlink" Target="https://kawaleas.habyby.net/" TargetMode="External"/><Relationship Id="rId29" Type="http://schemas.openxmlformats.org/officeDocument/2006/relationships/hyperlink" Target="https://www.behance.net/ehabes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hab.habyby.net/images/ehab_portfolio.pdf" TargetMode="External"/><Relationship Id="rId11" Type="http://schemas.openxmlformats.org/officeDocument/2006/relationships/hyperlink" Target="https://ehab.habyby.net/social/" TargetMode="External"/><Relationship Id="rId24" Type="http://schemas.openxmlformats.org/officeDocument/2006/relationships/hyperlink" Target="https://lana.habyby.net/mobile.home.html" TargetMode="External"/><Relationship Id="rId32" Type="http://schemas.openxmlformats.org/officeDocument/2006/relationships/hyperlink" Target="https://twitter.com/ehab__elkady" TargetMode="External"/><Relationship Id="rId5" Type="http://schemas.openxmlformats.org/officeDocument/2006/relationships/hyperlink" Target="https://ehab.habyby.net/images/ehab_video.mp4" TargetMode="External"/><Relationship Id="rId15" Type="http://schemas.openxmlformats.org/officeDocument/2006/relationships/hyperlink" Target="https://sharkseng.habyby.net/" TargetMode="External"/><Relationship Id="rId23" Type="http://schemas.openxmlformats.org/officeDocument/2006/relationships/hyperlink" Target="https://www.alanba.com.kw/newspaper/" TargetMode="External"/><Relationship Id="rId28" Type="http://schemas.openxmlformats.org/officeDocument/2006/relationships/hyperlink" Target="https://www.instagram.com/snakehab/" TargetMode="External"/><Relationship Id="rId10" Type="http://schemas.openxmlformats.org/officeDocument/2006/relationships/hyperlink" Target="mailto:engineerehab@outlook.com" TargetMode="External"/><Relationship Id="rId19" Type="http://schemas.openxmlformats.org/officeDocument/2006/relationships/hyperlink" Target="http://nerminal-hoti.com/" TargetMode="External"/><Relationship Id="rId31" Type="http://schemas.openxmlformats.org/officeDocument/2006/relationships/hyperlink" Target="https://www.xing.com/profile/Ehab_Elkady" TargetMode="External"/><Relationship Id="rId4" Type="http://schemas.openxmlformats.org/officeDocument/2006/relationships/hyperlink" Target="https://ehab.habyby.net/portfolio/" TargetMode="External"/><Relationship Id="rId9" Type="http://schemas.openxmlformats.org/officeDocument/2006/relationships/hyperlink" Target="tel:+201016599459" TargetMode="External"/><Relationship Id="rId14" Type="http://schemas.openxmlformats.org/officeDocument/2006/relationships/hyperlink" Target="https://pickngo.habyby.net/" TargetMode="External"/><Relationship Id="rId22" Type="http://schemas.openxmlformats.org/officeDocument/2006/relationships/hyperlink" Target="http://hossamfathy.net/" TargetMode="External"/><Relationship Id="rId27" Type="http://schemas.openxmlformats.org/officeDocument/2006/relationships/hyperlink" Target="https://www.facebook.com/snakehab" TargetMode="External"/><Relationship Id="rId30" Type="http://schemas.openxmlformats.org/officeDocument/2006/relationships/hyperlink" Target="https://the-dots.com/users/ehab-elkady-1326341" TargetMode="External"/><Relationship Id="rId8" Type="http://schemas.openxmlformats.org/officeDocument/2006/relationships/hyperlink" Target="tel:+9655016294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ngineerehab@outlook.com?subject=JOB+ALERT%20!!!!!!!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tel:+965501629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394B404-881E-9197-F80C-969325A56E94}"/>
              </a:ext>
            </a:extLst>
          </p:cNvPr>
          <p:cNvSpPr txBox="1"/>
          <p:nvPr/>
        </p:nvSpPr>
        <p:spPr>
          <a:xfrm>
            <a:off x="2179950" y="8042936"/>
            <a:ext cx="3105030" cy="64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8" dirty="0"/>
              <a:t>RESUME – Curriculum Vitae</a:t>
            </a:r>
          </a:p>
          <a:p>
            <a:pPr algn="ctr"/>
            <a:r>
              <a:rPr lang="en-US" sz="1798" dirty="0"/>
              <a:t>CV. updated in Feb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6FB5A-6EBB-A783-5752-11ABF4B7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11829"/>
            <a:ext cx="7556501" cy="11498536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6F608B-4A93-4F53-A1CB-1A38EABF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2304" y="1568450"/>
            <a:ext cx="13161108" cy="75565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4B8813-739C-B525-DB74-ED1216F83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452107" y="1559189"/>
            <a:ext cx="8460714" cy="75565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ehab_video">
            <a:hlinkClick r:id="" action="ppaction://media"/>
            <a:extLst>
              <a:ext uri="{FF2B5EF4-FFF2-40B4-BE49-F238E27FC236}">
                <a16:creationId xmlns:a16="http://schemas.microsoft.com/office/drawing/2014/main" id="{B78387E1-524D-93FA-FC10-FCA39FD306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790" y="3644617"/>
            <a:ext cx="6018917" cy="3385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BA9690-25D2-F13A-11E5-4EDDFFBA330F}"/>
              </a:ext>
            </a:extLst>
          </p:cNvPr>
          <p:cNvSpPr txBox="1"/>
          <p:nvPr/>
        </p:nvSpPr>
        <p:spPr>
          <a:xfrm>
            <a:off x="1858491" y="1852629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ENGINEER EHAB ELKADY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43C9A-3B6D-7C76-0EC7-9637745505A8}"/>
              </a:ext>
            </a:extLst>
          </p:cNvPr>
          <p:cNvSpPr txBox="1"/>
          <p:nvPr/>
        </p:nvSpPr>
        <p:spPr>
          <a:xfrm>
            <a:off x="2055307" y="2456235"/>
            <a:ext cx="344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PHP WEB DEVELOP &amp; WEB 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92468-897C-C829-3DD3-E63DBF670809}"/>
              </a:ext>
            </a:extLst>
          </p:cNvPr>
          <p:cNvSpPr txBox="1"/>
          <p:nvPr/>
        </p:nvSpPr>
        <p:spPr>
          <a:xfrm>
            <a:off x="2223886" y="7849307"/>
            <a:ext cx="310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RESUME – Curriculum Vitae</a:t>
            </a:r>
          </a:p>
          <a:p>
            <a:pPr algn="ctr"/>
            <a:r>
              <a:rPr lang="en-US" dirty="0"/>
              <a:t>CV. updated in Feb 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556500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068" y="10355660"/>
            <a:ext cx="1548638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https://ehab.habyby.net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A48567D6-0314-3B9E-D391-432005593367}"/>
              </a:ext>
            </a:extLst>
          </p:cNvPr>
          <p:cNvSpPr/>
          <p:nvPr/>
        </p:nvSpPr>
        <p:spPr>
          <a:xfrm>
            <a:off x="0" y="6636494"/>
            <a:ext cx="377825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44BB5EC1-333E-6DD8-6503-A02FB1CB278C}"/>
              </a:ext>
            </a:extLst>
          </p:cNvPr>
          <p:cNvSpPr/>
          <p:nvPr/>
        </p:nvSpPr>
        <p:spPr>
          <a:xfrm>
            <a:off x="0" y="7428582"/>
            <a:ext cx="377825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1134668E-5910-3779-1796-4ABB96F16919}"/>
              </a:ext>
            </a:extLst>
          </p:cNvPr>
          <p:cNvSpPr/>
          <p:nvPr/>
        </p:nvSpPr>
        <p:spPr>
          <a:xfrm>
            <a:off x="0" y="8220670"/>
            <a:ext cx="377825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B5ED0F7A-0D6F-75A4-258D-2875C7BF32C3}"/>
              </a:ext>
            </a:extLst>
          </p:cNvPr>
          <p:cNvSpPr/>
          <p:nvPr/>
        </p:nvSpPr>
        <p:spPr>
          <a:xfrm>
            <a:off x="3778250" y="8220670"/>
            <a:ext cx="377825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2FCEF4CB-282E-0A39-977E-B04A5C72FB4B}"/>
              </a:ext>
            </a:extLst>
          </p:cNvPr>
          <p:cNvSpPr/>
          <p:nvPr/>
        </p:nvSpPr>
        <p:spPr>
          <a:xfrm>
            <a:off x="3778250" y="7428582"/>
            <a:ext cx="377825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BD7A53C8-ADEB-B410-23A4-83CB72E0AB05}"/>
              </a:ext>
            </a:extLst>
          </p:cNvPr>
          <p:cNvSpPr/>
          <p:nvPr/>
        </p:nvSpPr>
        <p:spPr>
          <a:xfrm>
            <a:off x="3778250" y="6636494"/>
            <a:ext cx="377825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18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86004"/>
            <a:ext cx="7258050" cy="10089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5935" y="1677364"/>
            <a:ext cx="744107" cy="14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5B9BD5"/>
                </a:solidFill>
                <a:latin typeface="Calibri"/>
                <a:cs typeface="Calibri"/>
                <a:hlinkClick r:id="rId4"/>
              </a:rPr>
              <a:t>ehab.habyby.net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686" y="1722322"/>
            <a:ext cx="925114" cy="14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6"/>
              </a:lnSpc>
              <a:spcBef>
                <a:spcPts val="0"/>
              </a:spcBef>
              <a:spcAft>
                <a:spcPts val="0"/>
              </a:spcAft>
            </a:pPr>
            <a:r>
              <a:rPr sz="700" dirty="0">
                <a:solidFill>
                  <a:srgbClr val="5B9BD5"/>
                </a:solidFill>
                <a:latin typeface="Calibri"/>
                <a:cs typeface="Calibri"/>
                <a:hlinkClick r:id="rId5"/>
              </a:rPr>
              <a:t>L.habyby.net/ehabest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7541" y="2078816"/>
            <a:ext cx="1777200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engineerehab@outlook.com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83123" y="2089484"/>
            <a:ext cx="626571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u="sng" spc="18" dirty="0">
                <a:solidFill>
                  <a:srgbClr val="0000FF"/>
                </a:solidFill>
                <a:latin typeface="JPNKRL+Calibri-Light"/>
                <a:cs typeface="JPNKRL+Calibri-Light"/>
                <a:hlinkClick r:id="rId7"/>
              </a:rPr>
              <a:t>KUWAIT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01511" y="2089484"/>
            <a:ext cx="1151298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u="sng" spc="20" dirty="0">
                <a:solidFill>
                  <a:srgbClr val="0000FF"/>
                </a:solidFill>
                <a:latin typeface="JPNKRL+Calibri-Light"/>
                <a:cs typeface="JPNKRL+Calibri-Light"/>
                <a:hlinkClick r:id="rId8"/>
              </a:rPr>
              <a:t>+(965)</a:t>
            </a:r>
            <a:r>
              <a:rPr sz="1100" u="sng" dirty="0">
                <a:solidFill>
                  <a:srgbClr val="0000FF"/>
                </a:solidFill>
                <a:latin typeface="JPNKRL+Calibri-Light"/>
                <a:cs typeface="JPNKRL+Calibri-Light"/>
                <a:hlinkClick r:id="rId8"/>
              </a:rPr>
              <a:t> </a:t>
            </a:r>
            <a:r>
              <a:rPr sz="1100" u="sng" spc="20" dirty="0">
                <a:solidFill>
                  <a:srgbClr val="0000FF"/>
                </a:solidFill>
                <a:latin typeface="JPNKRL+Calibri-Light"/>
                <a:cs typeface="JPNKRL+Calibri-Light"/>
                <a:hlinkClick r:id="rId8"/>
              </a:rPr>
              <a:t>50162949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5780" y="2701498"/>
            <a:ext cx="1190228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Dear Sir / Madam,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5780" y="3043699"/>
            <a:ext cx="6162957" cy="379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This letter is to inquire into the availability of a position in the field of IT. I am eager to introduce myself as</a:t>
            </a:r>
          </a:p>
          <a:p>
            <a:pPr marL="139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 candidate to fill an IT position.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5919" y="3555744"/>
            <a:ext cx="5191074" cy="7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Engineer Ehab Elkady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Bachelor Degree of Computer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Engineering 2009 in AAST -</a:t>
            </a:r>
            <a:r>
              <a:rPr sz="11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EGYPT,</a:t>
            </a:r>
          </a:p>
          <a:p>
            <a:pPr marL="0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Army First lieutenant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in Egyptian Air Defense Military Commands 2010 – 2012 - EGYPT,</a:t>
            </a:r>
          </a:p>
          <a:p>
            <a:pPr marL="0" marR="0">
              <a:lnSpc>
                <a:spcPts val="1338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Junior PHP Web Developer &amp; Junior Web Designer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in Entire Vision 2012 – 2014 - EGYPT,</a:t>
            </a:r>
          </a:p>
          <a:p>
            <a:pPr marL="1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Senior Web Designer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at Alanba newspaper 2014 – until present - KUWAIT,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5921" y="4237533"/>
            <a:ext cx="5956589" cy="208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and working on </a:t>
            </a:r>
            <a:r>
              <a:rPr sz="1100" b="1" dirty="0">
                <a:solidFill>
                  <a:srgbClr val="000000"/>
                </a:solidFill>
                <a:latin typeface="Calibri"/>
                <a:cs typeface="Calibri"/>
              </a:rPr>
              <a:t>my own projects</a:t>
            </a:r>
            <a:r>
              <a:rPr sz="11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u="sng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habyby.net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2013 – 2021 and </a:t>
            </a:r>
            <a:r>
              <a:rPr sz="1100" u="sng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L.habyby.net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from 2021 – until present.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5083" y="4578477"/>
            <a:ext cx="6160910" cy="54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My passion for learning new things, following the latest technology, sharing ideas with the team and</a:t>
            </a:r>
          </a:p>
          <a:p>
            <a:pPr marL="0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ensuring the company is at</a:t>
            </a:r>
            <a:r>
              <a:rPr sz="11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the very forefront of customer needs, makes me a</a:t>
            </a:r>
            <a:r>
              <a:rPr sz="11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suitable candidate for an IT</a:t>
            </a:r>
          </a:p>
          <a:p>
            <a:pPr marL="0" marR="0">
              <a:lnSpc>
                <a:spcPts val="1340"/>
              </a:lnSpc>
              <a:spcBef>
                <a:spcPts val="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position, which provides an</a:t>
            </a:r>
            <a:r>
              <a:rPr sz="11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environment to be creative at work both independently and as a team-player.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5660" y="5261102"/>
            <a:ext cx="6019419" cy="54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Looking forward to working as </a:t>
            </a:r>
            <a:r>
              <a:rPr sz="1100" b="1" u="sng" dirty="0">
                <a:solidFill>
                  <a:srgbClr val="0000FF"/>
                </a:solidFill>
                <a:latin typeface="Calibri"/>
                <a:cs typeface="Calibri"/>
                <a:hlinkClick r:id="rId11"/>
              </a:rPr>
              <a:t>PHP Web Developer &amp; Senior Web Designer</a:t>
            </a:r>
            <a:r>
              <a:rPr sz="1100" b="1" dirty="0">
                <a:solidFill>
                  <a:srgbClr val="0000FF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in your firm to enhance my</a:t>
            </a:r>
          </a:p>
          <a:p>
            <a:pPr marL="139" marR="0">
              <a:lnSpc>
                <a:spcPts val="1340"/>
              </a:lnSpc>
              <a:spcBef>
                <a:spcPts val="52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learning skills and equip me to become a successful member of your team. I believe that my strong</a:t>
            </a:r>
          </a:p>
          <a:p>
            <a:pPr marL="0" marR="0">
              <a:lnSpc>
                <a:spcPts val="1340"/>
              </a:lnSpc>
              <a:spcBef>
                <a:spcPts val="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technical experience and education make me a highly competitive candidate for this position.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5800" y="5943916"/>
            <a:ext cx="4263488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My key strengths that would support my success in this position include: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352" y="6284583"/>
            <a:ext cx="5716744" cy="2363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Work experience as PHP Web Developer and Senior Web Designer.</a:t>
            </a:r>
          </a:p>
          <a:p>
            <a:pPr marL="0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Web Site Design Windows / MAC / Applications.</a:t>
            </a:r>
          </a:p>
          <a:p>
            <a:pPr marL="140" marR="0">
              <a:lnSpc>
                <a:spcPts val="1340"/>
              </a:lnSpc>
              <a:spcBef>
                <a:spcPts val="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Responsive Design (all screens).</a:t>
            </a:r>
          </a:p>
          <a:p>
            <a:pPr marL="140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PHP Web Development / MySQL (WAMP).</a:t>
            </a:r>
          </a:p>
          <a:p>
            <a:pPr marL="279" marR="0">
              <a:lnSpc>
                <a:spcPts val="13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React Native using android studio &amp; Xcode.</a:t>
            </a:r>
          </a:p>
          <a:p>
            <a:pPr marL="279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6.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Logo Design.</a:t>
            </a:r>
          </a:p>
          <a:p>
            <a:pPr marL="418" marR="0">
              <a:lnSpc>
                <a:spcPts val="1340"/>
              </a:lnSpc>
              <a:spcBef>
                <a:spcPts val="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7.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Creating and modifying ad scripts examples.</a:t>
            </a:r>
          </a:p>
          <a:p>
            <a:pPr marL="418" marR="0">
              <a:lnSpc>
                <a:spcPts val="1340"/>
              </a:lnSpc>
              <a:spcBef>
                <a:spcPts val="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8.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Problem-solving and searching skills, which I gained from my work experience at the Alanba</a:t>
            </a:r>
          </a:p>
          <a:p>
            <a:pPr marL="229110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newspaper, Entire Vision, and my own projects online.</a:t>
            </a:r>
          </a:p>
          <a:p>
            <a:pPr marL="558" marR="0">
              <a:lnSpc>
                <a:spcPts val="1338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9.</a:t>
            </a:r>
            <a:r>
              <a:rPr sz="1100" spc="7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Excellent knowledge and use of the latest website technology:</a:t>
            </a:r>
          </a:p>
          <a:p>
            <a:pPr marL="228647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HTML5, CSS3, PHP, PHPMYADMIN, WAMP, MySQL, JavaScript, jQuery, Ajax, XML,</a:t>
            </a:r>
          </a:p>
          <a:p>
            <a:pPr marL="228519" marR="0">
              <a:lnSpc>
                <a:spcPts val="1223"/>
              </a:lnSpc>
              <a:spcBef>
                <a:spcPts val="5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JSON, Web Hosting, Just host, Bootstrap, Google analytics, AMP, Social Media Sharing, Photoshop,</a:t>
            </a:r>
          </a:p>
          <a:p>
            <a:pPr marL="229027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Filmora9, CMS, AWS, S3, Route 53, EC2,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WordPress, ASP.NET, Wix, Shopify, illustrator, Microsoft Office,</a:t>
            </a:r>
          </a:p>
          <a:p>
            <a:pPr marL="229155" marR="0">
              <a:lnSpc>
                <a:spcPts val="1223"/>
              </a:lnSpc>
              <a:spcBef>
                <a:spcPts val="1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Calibri"/>
                <a:cs typeface="Calibri"/>
              </a:rPr>
              <a:t>Figma, Adobe InDesign, Adobe XD &amp; etc.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85800" y="8800660"/>
            <a:ext cx="5418494" cy="379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 have enclosed my resume for your review. Trying to get a chance for an interview will be an</a:t>
            </a:r>
          </a:p>
          <a:p>
            <a:pPr marL="138" marR="0">
              <a:lnSpc>
                <a:spcPts val="1340"/>
              </a:lnSpc>
              <a:spcBef>
                <a:spcPts val="53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honor for me. Thank you very much for your time and any consideration to be given.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5800" y="9541892"/>
            <a:ext cx="867286" cy="198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000000"/>
                </a:solidFill>
                <a:latin typeface="SBPUTK+SegoeUI"/>
                <a:cs typeface="SBPUTK+SegoeUI"/>
              </a:rPr>
              <a:t>Best Regards,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5800" y="9776314"/>
            <a:ext cx="1079281" cy="198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3"/>
              </a:lnSpc>
              <a:spcBef>
                <a:spcPts val="0"/>
              </a:spcBef>
              <a:spcAft>
                <a:spcPts val="0"/>
              </a:spcAft>
            </a:pPr>
            <a:r>
              <a:rPr sz="950" u="sng" dirty="0">
                <a:solidFill>
                  <a:srgbClr val="0000FF"/>
                </a:solidFill>
                <a:latin typeface="SBPUTK+SegoeUI"/>
                <a:cs typeface="SBPUTK+SegoeUI"/>
                <a:hlinkClick r:id="rId4"/>
              </a:rPr>
              <a:t>ENG.</a:t>
            </a:r>
            <a:r>
              <a:rPr sz="950" u="sng" spc="14" dirty="0">
                <a:solidFill>
                  <a:srgbClr val="0000FF"/>
                </a:solidFill>
                <a:latin typeface="SBPUTK+SegoeUI"/>
                <a:cs typeface="SBPUTK+SegoeUI"/>
                <a:hlinkClick r:id="rId4"/>
              </a:rPr>
              <a:t> </a:t>
            </a:r>
            <a:r>
              <a:rPr sz="950" u="sng" dirty="0">
                <a:solidFill>
                  <a:srgbClr val="0000FF"/>
                </a:solidFill>
                <a:latin typeface="SBPUTK+SegoeUI"/>
                <a:cs typeface="SBPUTK+SegoeUI"/>
                <a:hlinkClick r:id="rId4"/>
              </a:rPr>
              <a:t>Ehab</a:t>
            </a:r>
            <a:r>
              <a:rPr sz="950" u="sng" spc="23" dirty="0">
                <a:solidFill>
                  <a:srgbClr val="0000FF"/>
                </a:solidFill>
                <a:latin typeface="SBPUTK+SegoeUI"/>
                <a:cs typeface="SBPUTK+SegoeUI"/>
                <a:hlinkClick r:id="rId4"/>
              </a:rPr>
              <a:t> </a:t>
            </a:r>
            <a:r>
              <a:rPr sz="950" u="sng" dirty="0">
                <a:solidFill>
                  <a:srgbClr val="0000FF"/>
                </a:solidFill>
                <a:latin typeface="SBPUTK+SegoeUI"/>
                <a:cs typeface="SBPUTK+SegoeUI"/>
                <a:hlinkClick r:id="rId4"/>
              </a:rPr>
              <a:t>Elkady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66509" y="10385620"/>
            <a:ext cx="738430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2 |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z="1100" spc="52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100" spc="5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25529620-7E81-CFB9-D4A2-D2034B7CB18B}"/>
              </a:ext>
            </a:extLst>
          </p:cNvPr>
          <p:cNvSpPr/>
          <p:nvPr/>
        </p:nvSpPr>
        <p:spPr>
          <a:xfrm>
            <a:off x="6104294" y="659830"/>
            <a:ext cx="1151298" cy="1062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F16C1E13-4C27-D9AF-C05F-3C5D3BD31B85}"/>
              </a:ext>
            </a:extLst>
          </p:cNvPr>
          <p:cNvSpPr/>
          <p:nvPr/>
        </p:nvSpPr>
        <p:spPr>
          <a:xfrm>
            <a:off x="394704" y="659830"/>
            <a:ext cx="1151298" cy="1062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92354"/>
            <a:ext cx="7258050" cy="10083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314003" y="475825"/>
            <a:ext cx="1080108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r>
              <a:rPr sz="1600" b="1" spc="-23" dirty="0">
                <a:solidFill>
                  <a:schemeClr val="bg1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77539" y="850131"/>
            <a:ext cx="550997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ARABIC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95165" y="850131"/>
            <a:ext cx="607697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ENGLISH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991355" y="1157978"/>
            <a:ext cx="2791764" cy="1277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Peace be upon you and God's mercy and blessings</a:t>
            </a:r>
          </a:p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ENG. Ehab Elkady is 39 years old,</a:t>
            </a:r>
          </a:p>
          <a:p>
            <a:pPr marL="0" marR="0">
              <a:lnSpc>
                <a:spcPts val="1217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computer engineering, living</a:t>
            </a:r>
            <a:r>
              <a:rPr sz="1000" b="1" spc="-10" dirty="0">
                <a:solidFill>
                  <a:srgbClr val="595958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in Kuwait Khitan,</a:t>
            </a:r>
          </a:p>
          <a:p>
            <a:pPr marL="127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I am working now at Alanba newspaper</a:t>
            </a:r>
          </a:p>
          <a:p>
            <a:pPr marL="253" marR="0">
              <a:lnSpc>
                <a:spcPts val="1223"/>
              </a:lnSpc>
              <a:spcBef>
                <a:spcPts val="1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as a senior web designer.</a:t>
            </a:r>
          </a:p>
          <a:p>
            <a:pPr marL="253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My experience of 10 years as a web designer</a:t>
            </a:r>
          </a:p>
          <a:p>
            <a:pPr marL="633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&amp; 2 years as a PHP web developer,</a:t>
            </a:r>
          </a:p>
          <a:p>
            <a:pPr marL="0" marR="0">
              <a:lnSpc>
                <a:spcPts val="1222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Looking for a job.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313938" y="2559895"/>
            <a:ext cx="1180200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98142" y="2933439"/>
            <a:ext cx="1850891" cy="508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ALANBA NEWSPAPER </a:t>
            </a:r>
            <a:r>
              <a:rPr sz="1000" b="1" dirty="0">
                <a:solidFill>
                  <a:srgbClr val="818181"/>
                </a:solidFill>
                <a:latin typeface="Calibri"/>
                <a:cs typeface="Calibri"/>
              </a:rPr>
              <a:t>– KUWAIT</a:t>
            </a:r>
          </a:p>
          <a:p>
            <a:pPr marL="457961" marR="0">
              <a:lnSpc>
                <a:spcPts val="1223"/>
              </a:lnSpc>
              <a:spcBef>
                <a:spcPts val="8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SENIOR WEB DESIGNER</a:t>
            </a:r>
          </a:p>
          <a:p>
            <a:pPr marL="703325" marR="0">
              <a:lnSpc>
                <a:spcPts val="1223"/>
              </a:lnSpc>
              <a:spcBef>
                <a:spcPts val="6"/>
              </a:spcBef>
              <a:spcAft>
                <a:spcPts val="0"/>
              </a:spcAft>
            </a:pPr>
            <a:r>
              <a:rPr sz="1000" b="1" i="1" dirty="0">
                <a:solidFill>
                  <a:srgbClr val="818181"/>
                </a:solidFill>
                <a:latin typeface="Calibri"/>
                <a:cs typeface="Calibri"/>
              </a:rPr>
              <a:t>OCT 2014 - Present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014215" y="2933439"/>
            <a:ext cx="1976203" cy="508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ENTIRE VISION </a:t>
            </a:r>
            <a:r>
              <a:rPr sz="1000" b="1" dirty="0">
                <a:solidFill>
                  <a:srgbClr val="818181"/>
                </a:solidFill>
                <a:latin typeface="Calibri"/>
                <a:cs typeface="Calibri"/>
              </a:rPr>
              <a:t>– EGYPT</a:t>
            </a:r>
          </a:p>
          <a:p>
            <a:pPr marL="0" marR="0">
              <a:lnSpc>
                <a:spcPts val="1223"/>
              </a:lnSpc>
              <a:spcBef>
                <a:spcPts val="8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PHP WEB DEVELOPER &amp; DESIGNER</a:t>
            </a:r>
          </a:p>
          <a:p>
            <a:pPr marL="0" marR="0">
              <a:lnSpc>
                <a:spcPts val="1223"/>
              </a:lnSpc>
              <a:spcBef>
                <a:spcPts val="6"/>
              </a:spcBef>
              <a:spcAft>
                <a:spcPts val="0"/>
              </a:spcAft>
            </a:pPr>
            <a:r>
              <a:rPr sz="1000" b="1" i="1" dirty="0">
                <a:solidFill>
                  <a:srgbClr val="818181"/>
                </a:solidFill>
                <a:latin typeface="Calibri"/>
                <a:cs typeface="Calibri"/>
              </a:rPr>
              <a:t>2012 - 2014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99082" y="3493509"/>
            <a:ext cx="1964215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Website Design for all browsers</a:t>
            </a:r>
            <a:r>
              <a:rPr sz="1000" b="1" spc="38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013453" y="3493509"/>
            <a:ext cx="1510935" cy="503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PHP Web</a:t>
            </a:r>
            <a:r>
              <a:rPr sz="1000" b="1" spc="1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Development</a:t>
            </a:r>
          </a:p>
          <a:p>
            <a:pPr marL="0" marR="0">
              <a:lnSpc>
                <a:spcPts val="12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PHP/MySQL (WAMP)</a:t>
            </a:r>
          </a:p>
          <a:p>
            <a:pPr marL="0" marR="0">
              <a:lnSpc>
                <a:spcPts val="1223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Core PHP Developer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743455" y="3683247"/>
            <a:ext cx="2019841" cy="348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1039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in Windows &amp; MAC</a:t>
            </a:r>
          </a:p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Responsive</a:t>
            </a:r>
            <a:r>
              <a:rPr sz="1000" b="1" spc="-4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Design for all screens</a:t>
            </a:r>
            <a:r>
              <a:rPr sz="1000" b="1" spc="32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013453" y="3962139"/>
            <a:ext cx="2334039" cy="624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Websites using the latest technologies:</a:t>
            </a:r>
          </a:p>
          <a:p>
            <a:pPr marL="761" marR="0">
              <a:lnSpc>
                <a:spcPts val="1098"/>
              </a:lnSpc>
              <a:spcBef>
                <a:spcPts val="91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PHP, MySQL, HTML5, CSS3, jQuery, Ajax,</a:t>
            </a:r>
          </a:p>
          <a:p>
            <a:pPr marL="761" marR="0">
              <a:lnSpc>
                <a:spcPts val="1098"/>
              </a:lnSpc>
              <a:spcBef>
                <a:spcPts val="5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JavaScript, Photoshop, Flash and</a:t>
            </a:r>
          </a:p>
          <a:p>
            <a:pPr marL="761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Microsoft Office &amp; etc.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368295" y="3994904"/>
            <a:ext cx="1398812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UX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Design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&amp;</a:t>
            </a:r>
            <a:r>
              <a:rPr sz="1000" b="1" spc="-5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4" dirty="0">
                <a:solidFill>
                  <a:srgbClr val="585857"/>
                </a:solidFill>
                <a:latin typeface="Calibri"/>
                <a:cs typeface="Calibri"/>
              </a:rPr>
              <a:t>UI</a:t>
            </a:r>
            <a:r>
              <a:rPr sz="1000" b="1" spc="-2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Design</a:t>
            </a:r>
            <a:r>
              <a:rPr sz="1000" b="1" spc="40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70432" y="4147305"/>
            <a:ext cx="2596675" cy="498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351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Creating</a:t>
            </a:r>
            <a:r>
              <a:rPr sz="1000" b="1" spc="-2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all</a:t>
            </a:r>
            <a:r>
              <a:rPr sz="1000" b="1" spc="-2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website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 pages</a:t>
            </a:r>
            <a:r>
              <a:rPr sz="1000" b="1" spc="-2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live</a:t>
            </a:r>
            <a:r>
              <a:rPr sz="1000" b="1" spc="-3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on</a:t>
            </a:r>
            <a:r>
              <a:rPr sz="1000" b="1" spc="-2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asp.net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&amp;</a:t>
            </a:r>
            <a:r>
              <a:rPr sz="1000" b="1" spc="55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6063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implementing</a:t>
            </a:r>
            <a:r>
              <a:rPr sz="1000" b="1" spc="-3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them</a:t>
            </a:r>
            <a:r>
              <a:rPr sz="1000" b="1" spc="-2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4" dirty="0">
                <a:solidFill>
                  <a:srgbClr val="585857"/>
                </a:solidFill>
                <a:latin typeface="Calibri"/>
                <a:cs typeface="Calibri"/>
              </a:rPr>
              <a:t>in</a:t>
            </a:r>
            <a:r>
              <a:rPr sz="1000" b="1" spc="-1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CMS</a:t>
            </a:r>
            <a:r>
              <a:rPr sz="1000" b="1" spc="-2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4" dirty="0">
                <a:solidFill>
                  <a:srgbClr val="585857"/>
                </a:solidFill>
                <a:latin typeface="Calibri"/>
                <a:cs typeface="Calibri"/>
              </a:rPr>
              <a:t>in</a:t>
            </a:r>
            <a:r>
              <a:rPr sz="1000" b="1" spc="-2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case it</a:t>
            </a:r>
            <a:r>
              <a:rPr sz="1000" b="1" spc="-3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is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needed</a:t>
            </a:r>
          </a:p>
          <a:p>
            <a:pPr marL="0" marR="0">
              <a:lnSpc>
                <a:spcPts val="119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Creating</a:t>
            </a:r>
            <a:r>
              <a:rPr sz="1000" b="1" spc="-2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&amp;</a:t>
            </a:r>
            <a:r>
              <a:rPr sz="1000" b="1" spc="-6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fixing</a:t>
            </a:r>
            <a:r>
              <a:rPr sz="1000" b="1" spc="-2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some</a:t>
            </a:r>
            <a:r>
              <a:rPr sz="1000" b="1" spc="-2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frontend</a:t>
            </a:r>
            <a:r>
              <a:rPr sz="1000" b="1" spc="-2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pages</a:t>
            </a:r>
            <a:r>
              <a:rPr sz="1000" b="1" spc="-2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for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CMS</a:t>
            </a:r>
            <a:r>
              <a:rPr sz="1000" b="1" spc="39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30046" y="4604505"/>
            <a:ext cx="2476214" cy="345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Creating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&amp;</a:t>
            </a:r>
            <a:r>
              <a:rPr sz="1000" b="1" spc="-6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implementing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all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frontend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pages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for</a:t>
            </a:r>
          </a:p>
          <a:p>
            <a:pPr marL="977646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IOS</a:t>
            </a:r>
            <a:r>
              <a:rPr sz="1000" b="1" spc="-3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&amp;</a:t>
            </a:r>
            <a:r>
              <a:rPr sz="1000" b="1" spc="-5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1" dirty="0">
                <a:solidFill>
                  <a:srgbClr val="585857"/>
                </a:solidFill>
                <a:latin typeface="Calibri"/>
                <a:cs typeface="Calibri"/>
              </a:rPr>
              <a:t>Android</a:t>
            </a:r>
            <a:r>
              <a:rPr sz="1000" b="1" spc="-3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551682" y="4604842"/>
            <a:ext cx="215426" cy="19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013453" y="4856727"/>
            <a:ext cx="2836698" cy="968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1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AIR DEFENSE FORCE </a:t>
            </a:r>
            <a:r>
              <a:rPr sz="1000" b="1" dirty="0">
                <a:solidFill>
                  <a:srgbClr val="818181"/>
                </a:solidFill>
                <a:latin typeface="Calibri"/>
                <a:cs typeface="Calibri"/>
              </a:rPr>
              <a:t>–</a:t>
            </a:r>
            <a:r>
              <a:rPr sz="1000" b="1" spc="-69" dirty="0">
                <a:solidFill>
                  <a:srgbClr val="818181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818181"/>
                </a:solidFill>
                <a:latin typeface="Calibri"/>
                <a:cs typeface="Calibri"/>
              </a:rPr>
              <a:t>EGYPT</a:t>
            </a:r>
          </a:p>
          <a:p>
            <a:pPr marL="889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ARMY OFFICER</a:t>
            </a:r>
            <a:r>
              <a:rPr sz="1000" b="1" spc="4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818181"/>
                </a:solidFill>
                <a:latin typeface="Calibri"/>
                <a:cs typeface="Calibri"/>
              </a:rPr>
              <a:t>2010 –</a:t>
            </a:r>
            <a:r>
              <a:rPr sz="1000" b="1" i="1" spc="-63" dirty="0">
                <a:solidFill>
                  <a:srgbClr val="818181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818181"/>
                </a:solidFill>
                <a:latin typeface="Calibri"/>
                <a:cs typeface="Calibri"/>
              </a:rPr>
              <a:t>2012</a:t>
            </a:r>
          </a:p>
          <a:p>
            <a:pPr marL="0" marR="0">
              <a:lnSpc>
                <a:spcPts val="1223"/>
              </a:lnSpc>
              <a:spcBef>
                <a:spcPts val="8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Monitoring and maintenance application</a:t>
            </a:r>
            <a:r>
              <a:rPr sz="1000" b="1" spc="-3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servers</a:t>
            </a:r>
          </a:p>
          <a:p>
            <a:pPr marL="0" marR="0">
              <a:lnSpc>
                <a:spcPts val="1211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Operating system: Linux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Monitoring and first level support for network</a:t>
            </a:r>
          </a:p>
          <a:p>
            <a:pPr marL="115813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infrastructure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525524" y="4909305"/>
            <a:ext cx="2241584" cy="498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2771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UX </a:t>
            </a:r>
            <a:r>
              <a:rPr sz="1000" b="1" spc="-30" dirty="0">
                <a:solidFill>
                  <a:srgbClr val="585857"/>
                </a:solidFill>
                <a:latin typeface="Calibri"/>
                <a:cs typeface="Calibri"/>
              </a:rPr>
              <a:t>Design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&amp;</a:t>
            </a:r>
            <a:r>
              <a:rPr sz="1000" b="1" spc="-5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34" dirty="0">
                <a:solidFill>
                  <a:srgbClr val="585857"/>
                </a:solidFill>
                <a:latin typeface="Calibri"/>
                <a:cs typeface="Calibri"/>
              </a:rPr>
              <a:t>UI</a:t>
            </a:r>
            <a:r>
              <a:rPr sz="1000" b="1" spc="-2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spc="-28" dirty="0">
                <a:solidFill>
                  <a:srgbClr val="585857"/>
                </a:solidFill>
                <a:latin typeface="Calibri"/>
                <a:cs typeface="Calibri"/>
              </a:rPr>
              <a:t>Design</a:t>
            </a:r>
            <a:r>
              <a:rPr sz="1000" b="1" spc="40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Creating scripts for ad modules using</a:t>
            </a:r>
            <a:r>
              <a:rPr sz="1000" b="1" spc="372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356615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html, CSS, JavaScript &amp; jQuery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227832" y="5369128"/>
            <a:ext cx="535465" cy="19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37" dirty="0">
                <a:solidFill>
                  <a:srgbClr val="585857"/>
                </a:solidFill>
                <a:latin typeface="Calibri"/>
                <a:cs typeface="Calibri"/>
              </a:rPr>
              <a:t>AMP</a:t>
            </a:r>
            <a:r>
              <a:rPr sz="1000" b="1" spc="39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35330" y="5519667"/>
            <a:ext cx="3027967" cy="618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Websites using the latest technologies:</a:t>
            </a:r>
            <a:r>
              <a:rPr sz="1000" b="1" spc="29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217169" marR="0">
              <a:lnSpc>
                <a:spcPts val="1098"/>
              </a:lnSpc>
              <a:spcBef>
                <a:spcPts val="55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HTML5, CSS3, jQuery, Ajax, JavaScript, CMS, ASP.NET,</a:t>
            </a:r>
          </a:p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Filmora, Bootstrap, Photoshop, Microsoft Office, Cookies,</a:t>
            </a:r>
          </a:p>
          <a:p>
            <a:pPr marL="1008887" marR="0">
              <a:lnSpc>
                <a:spcPts val="1097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Google analytics, Logo design &amp; etc.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013453" y="5790177"/>
            <a:ext cx="2829279" cy="33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Train new officers on military systemapplication</a:t>
            </a:r>
          </a:p>
          <a:p>
            <a:pPr marL="0" marR="0">
              <a:lnSpc>
                <a:spcPts val="1139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Manage team members tasks and</a:t>
            </a:r>
            <a:r>
              <a:rPr sz="1000" b="1" spc="-5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responsible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122676" y="6244165"/>
            <a:ext cx="1492732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ACHIEVEMENTS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798320" y="6619995"/>
            <a:ext cx="1963307" cy="564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4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ALANBA NEWSPAPER</a:t>
            </a:r>
          </a:p>
          <a:p>
            <a:pPr marL="0" marR="0">
              <a:lnSpc>
                <a:spcPts val="1223"/>
              </a:lnSpc>
              <a:spcBef>
                <a:spcPts val="258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Calibri"/>
                <a:cs typeface="Calibri"/>
              </a:rPr>
              <a:t>(Project New Website, CMS &amp; APP)</a:t>
            </a:r>
          </a:p>
          <a:p>
            <a:pPr marL="919733" marR="0">
              <a:lnSpc>
                <a:spcPts val="1380"/>
              </a:lnSpc>
              <a:spcBef>
                <a:spcPts val="15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alanba.com.kw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023359" y="6619995"/>
            <a:ext cx="931535" cy="563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ENTIRE VISION</a:t>
            </a:r>
          </a:p>
          <a:p>
            <a:pPr marL="0" marR="0">
              <a:lnSpc>
                <a:spcPts val="1223"/>
              </a:lnSpc>
              <a:spcBef>
                <a:spcPts val="258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Calibri"/>
                <a:cs typeface="Calibri"/>
              </a:rPr>
              <a:t>(New server)</a:t>
            </a:r>
          </a:p>
          <a:p>
            <a:pPr marL="0" marR="0">
              <a:lnSpc>
                <a:spcPts val="1380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habyby.net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426207" y="7145454"/>
            <a:ext cx="133423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pdf.alanba.com.kw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025646" y="7145454"/>
            <a:ext cx="953256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L.habyby.net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693164" y="7337428"/>
            <a:ext cx="2067267" cy="1707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713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11"/>
              </a:rPr>
              <a:t>alanba.com.kw/caricature</a:t>
            </a:r>
          </a:p>
          <a:p>
            <a:pPr marL="370331" marR="0">
              <a:lnSpc>
                <a:spcPts val="1403"/>
              </a:lnSpc>
              <a:spcBef>
                <a:spcPts val="37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12"/>
              </a:rPr>
              <a:t>alanba.com.kw/marketing</a:t>
            </a:r>
          </a:p>
          <a:p>
            <a:pPr marL="0" marR="0">
              <a:lnSpc>
                <a:spcPts val="1403"/>
              </a:lnSpc>
              <a:spcBef>
                <a:spcPts val="93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13"/>
              </a:rPr>
              <a:t>alanba.com.kw/bbc-news-arabic</a:t>
            </a:r>
          </a:p>
          <a:p>
            <a:pPr marL="336041" marR="0">
              <a:lnSpc>
                <a:spcPts val="1403"/>
              </a:lnSpc>
              <a:spcBef>
                <a:spcPts val="37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14"/>
              </a:rPr>
              <a:t>alanba.com.kw/highschool</a:t>
            </a:r>
          </a:p>
          <a:p>
            <a:pPr marL="193547" marR="0">
              <a:lnSpc>
                <a:spcPts val="1403"/>
              </a:lnSpc>
              <a:spcBef>
                <a:spcPts val="87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15"/>
              </a:rPr>
              <a:t>alanba.com.kw/usa-elections</a:t>
            </a:r>
          </a:p>
          <a:p>
            <a:pPr marL="440435" marR="0">
              <a:lnSpc>
                <a:spcPts val="1403"/>
              </a:lnSpc>
              <a:spcBef>
                <a:spcPts val="37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16"/>
              </a:rPr>
              <a:t>alanba.com.kw/elections</a:t>
            </a:r>
          </a:p>
          <a:p>
            <a:pPr marL="257555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17"/>
              </a:rPr>
              <a:t>alanba.com.kw/mobileapp</a:t>
            </a:r>
          </a:p>
          <a:p>
            <a:pPr marL="433577" marR="0">
              <a:lnSpc>
                <a:spcPts val="1403"/>
              </a:lnSpc>
              <a:spcBef>
                <a:spcPts val="46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18"/>
              </a:rPr>
              <a:t>alanba.com.kw/alwafiyat</a:t>
            </a:r>
          </a:p>
          <a:p>
            <a:pPr marL="284987" marR="0">
              <a:lnSpc>
                <a:spcPts val="1403"/>
              </a:lnSpc>
              <a:spcBef>
                <a:spcPts val="87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19"/>
              </a:rPr>
              <a:t>alanba.com.kw/distribution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008882" y="7331382"/>
            <a:ext cx="1863090" cy="262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20"/>
              </a:rPr>
              <a:t>nerminal-hoti.com</a:t>
            </a:r>
          </a:p>
          <a:p>
            <a:pPr marL="17526" marR="0">
              <a:lnSpc>
                <a:spcPts val="1403"/>
              </a:lnSpc>
              <a:spcBef>
                <a:spcPts val="46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21"/>
              </a:rPr>
              <a:t>hossamfathy.net</a:t>
            </a:r>
          </a:p>
          <a:p>
            <a:pPr marL="17526" marR="0">
              <a:lnSpc>
                <a:spcPts val="1403"/>
              </a:lnSpc>
              <a:spcBef>
                <a:spcPts val="93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22"/>
              </a:rPr>
              <a:t>kalamanas.com</a:t>
            </a:r>
          </a:p>
          <a:p>
            <a:pPr marL="1676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23"/>
              </a:rPr>
              <a:t>kawaleas.habyby.net</a:t>
            </a:r>
          </a:p>
          <a:p>
            <a:pPr marL="1676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24"/>
              </a:rPr>
              <a:t>lana.habyby.net</a:t>
            </a:r>
          </a:p>
          <a:p>
            <a:pPr marL="16764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25"/>
              </a:rPr>
              <a:t>pickngo.habyby.net</a:t>
            </a:r>
          </a:p>
          <a:p>
            <a:pPr marL="0" marR="0">
              <a:lnSpc>
                <a:spcPts val="1463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FF"/>
                </a:solidFill>
                <a:latin typeface="Calibri"/>
                <a:cs typeface="Calibri"/>
                <a:hlinkClick r:id="rId26"/>
              </a:rPr>
              <a:t>sharkseng.habyby.net</a:t>
            </a:r>
          </a:p>
          <a:p>
            <a:pPr marL="14477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FF"/>
                </a:solidFill>
                <a:latin typeface="Calibri"/>
                <a:cs typeface="Calibri"/>
                <a:hlinkClick r:id="rId27"/>
              </a:rPr>
              <a:t>capricoffe.habyby.net</a:t>
            </a:r>
          </a:p>
          <a:p>
            <a:pPr marL="14477" marR="0">
              <a:lnSpc>
                <a:spcPts val="1342"/>
              </a:lnSpc>
              <a:spcBef>
                <a:spcPts val="4"/>
              </a:spcBef>
              <a:spcAft>
                <a:spcPts val="0"/>
              </a:spcAft>
            </a:pPr>
            <a:r>
              <a:rPr sz="1100" u="sng" dirty="0">
                <a:solidFill>
                  <a:srgbClr val="0000FF"/>
                </a:solidFill>
                <a:latin typeface="Calibri"/>
                <a:cs typeface="Calibri"/>
                <a:hlinkClick r:id="rId28"/>
              </a:rPr>
              <a:t>entirevision.habyby.net</a:t>
            </a:r>
          </a:p>
          <a:p>
            <a:pPr marL="14477" marR="0">
              <a:lnSpc>
                <a:spcPts val="1434"/>
              </a:lnSpc>
              <a:spcBef>
                <a:spcPts val="50"/>
              </a:spcBef>
              <a:spcAft>
                <a:spcPts val="0"/>
              </a:spcAft>
            </a:pPr>
            <a:r>
              <a:rPr sz="1200" dirty="0">
                <a:solidFill>
                  <a:srgbClr val="0000FF"/>
                </a:solidFill>
                <a:latin typeface="Calibri"/>
                <a:cs typeface="Calibri"/>
                <a:hlinkClick r:id="rId29"/>
              </a:rPr>
              <a:t>ciit.habyby.net</a:t>
            </a:r>
          </a:p>
          <a:p>
            <a:pPr marL="3047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595959"/>
                </a:solidFill>
                <a:latin typeface="Calibri"/>
                <a:cs typeface="Calibri"/>
              </a:rPr>
              <a:t>(old server)</a:t>
            </a:r>
          </a:p>
          <a:p>
            <a:pPr marL="3047" marR="0">
              <a:lnSpc>
                <a:spcPts val="1158"/>
              </a:lnSpc>
              <a:spcBef>
                <a:spcPts val="0"/>
              </a:spcBef>
              <a:spcAft>
                <a:spcPts val="0"/>
              </a:spcAft>
            </a:pPr>
            <a:r>
              <a:rPr sz="950" u="sng" dirty="0">
                <a:solidFill>
                  <a:srgbClr val="585857"/>
                </a:solidFill>
                <a:latin typeface="Calibri"/>
                <a:cs typeface="Calibri"/>
                <a:hlinkClick r:id="rId30"/>
              </a:rPr>
              <a:t>http://habibi.entirevision.org</a:t>
            </a:r>
          </a:p>
          <a:p>
            <a:pPr marL="29717" marR="0">
              <a:lnSpc>
                <a:spcPts val="1159"/>
              </a:lnSpc>
              <a:spcBef>
                <a:spcPts val="6"/>
              </a:spcBef>
              <a:spcAft>
                <a:spcPts val="0"/>
              </a:spcAft>
            </a:pPr>
            <a:r>
              <a:rPr sz="950" u="sng" dirty="0">
                <a:solidFill>
                  <a:srgbClr val="585857"/>
                </a:solidFill>
                <a:latin typeface="Calibri"/>
                <a:cs typeface="Calibri"/>
                <a:hlinkClick r:id="rId31"/>
              </a:rPr>
              <a:t>http://crazy-party.entirevision.org</a:t>
            </a:r>
          </a:p>
          <a:p>
            <a:pPr marL="29717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sz="950" u="sng" dirty="0">
                <a:solidFill>
                  <a:srgbClr val="585857"/>
                </a:solidFill>
                <a:latin typeface="Calibri"/>
                <a:cs typeface="Calibri"/>
                <a:hlinkClick r:id="rId32"/>
              </a:rPr>
              <a:t>http://ev.entirevision.org</a:t>
            </a:r>
          </a:p>
          <a:p>
            <a:pPr marL="29717" marR="0">
              <a:lnSpc>
                <a:spcPts val="1158"/>
              </a:lnSpc>
              <a:spcBef>
                <a:spcPts val="0"/>
              </a:spcBef>
              <a:spcAft>
                <a:spcPts val="0"/>
              </a:spcAft>
            </a:pPr>
            <a:r>
              <a:rPr sz="950" u="sng" dirty="0">
                <a:solidFill>
                  <a:srgbClr val="585857"/>
                </a:solidFill>
                <a:latin typeface="Calibri"/>
                <a:cs typeface="Calibri"/>
                <a:hlinkClick r:id="rId33"/>
              </a:rPr>
              <a:t>http://hemajoe.com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186433" y="9006258"/>
            <a:ext cx="2577992" cy="564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9526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34"/>
              </a:rPr>
              <a:t>alanba.com.kw/anbavideo</a:t>
            </a:r>
          </a:p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35"/>
              </a:rPr>
              <a:t>alanba.com.kw/qraudio/14-03-2019/1/890325</a:t>
            </a:r>
          </a:p>
          <a:p>
            <a:pPr marL="806958" marR="0">
              <a:lnSpc>
                <a:spcPts val="1410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0000FF"/>
                </a:solidFill>
                <a:latin typeface="Calibri"/>
                <a:cs typeface="Calibri"/>
                <a:hlinkClick r:id="rId36"/>
              </a:rPr>
              <a:t>alanba.com.kw/bbc-audio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096517" y="9532601"/>
            <a:ext cx="2668027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00FF"/>
                </a:solidFill>
                <a:latin typeface="Calibri"/>
                <a:cs typeface="Calibri"/>
              </a:rPr>
              <a:t>pdf.alanba.com.kw/desktop/?pdate=24-02-2021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695450" y="9694295"/>
            <a:ext cx="2063774" cy="21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37"/>
              </a:rPr>
              <a:t>https://www.alanba.com.kw/rss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190750" y="9880222"/>
            <a:ext cx="1567860" cy="21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150" u="sng" dirty="0">
                <a:solidFill>
                  <a:srgbClr val="0000FF"/>
                </a:solidFill>
                <a:latin typeface="Calibri"/>
                <a:cs typeface="Calibri"/>
                <a:hlinkClick r:id="rId38"/>
              </a:rPr>
              <a:t>alanba.com.kw/sitemap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038600" y="9913551"/>
            <a:ext cx="1400093" cy="185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9"/>
              </a:lnSpc>
              <a:spcBef>
                <a:spcPts val="0"/>
              </a:spcBef>
              <a:spcAft>
                <a:spcPts val="0"/>
              </a:spcAft>
            </a:pPr>
            <a:r>
              <a:rPr sz="950" u="sng" dirty="0">
                <a:solidFill>
                  <a:srgbClr val="585857"/>
                </a:solidFill>
                <a:latin typeface="Calibri"/>
                <a:cs typeface="Calibri"/>
                <a:hlinkClick r:id="rId39"/>
              </a:rPr>
              <a:t>http://white-fashion.com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944117" y="10059663"/>
            <a:ext cx="2815285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Calibri"/>
                <a:cs typeface="Calibri"/>
              </a:rPr>
              <a:t>all frontend pages in alanba apps and many more …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023359" y="10058572"/>
            <a:ext cx="1036519" cy="185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sz="950" dirty="0">
                <a:solidFill>
                  <a:srgbClr val="585857"/>
                </a:solidFill>
                <a:latin typeface="Calibri"/>
                <a:cs typeface="Calibri"/>
              </a:rPr>
              <a:t>and many more</a:t>
            </a:r>
            <a:r>
              <a:rPr sz="950" spc="1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585857"/>
                </a:solidFill>
                <a:latin typeface="Calibri"/>
                <a:cs typeface="Calibri"/>
              </a:rPr>
              <a:t>…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6366509" y="10385620"/>
            <a:ext cx="738430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3 |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z="1100" spc="52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100" spc="5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4E27D92-724A-4535-8127-E4AC99FEEB65}"/>
              </a:ext>
            </a:extLst>
          </p:cNvPr>
          <p:cNvSpPr/>
          <p:nvPr/>
        </p:nvSpPr>
        <p:spPr>
          <a:xfrm>
            <a:off x="1087237" y="1019870"/>
            <a:ext cx="2763021" cy="1667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1770" marR="0" algn="r" rt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الْسَّلامِ عَلَيْكُمْ وَرَحْمَةُ الْلَّهِ وَبَرَكَاتُهُ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1770" marR="0" algn="r" rt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مهندس إيهاب القاضي </a:t>
            </a:r>
            <a:r>
              <a:rPr lang="en-US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39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سنة،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1770" algn="r" rtl="1">
              <a:lnSpc>
                <a:spcPct val="105000"/>
              </a:lnSpc>
            </a:pP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مهندس كمبيوتر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، </a:t>
            </a:r>
            <a:r>
              <a:rPr lang="ar-SA" sz="1100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ﻣﻘﯿﻢ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ﰲ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ﺍﻟﻜﻮﯾﺖ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ar-SA" sz="1100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ﺧﻴﻄﺎﻥ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، </a:t>
            </a:r>
            <a:endParaRPr lang="en-US" sz="1100" dirty="0">
              <a:solidFill>
                <a:srgbClr val="595958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1770" marR="0" algn="r" rt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100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ﺃﻋﻤﻞ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ﺍﻵﻥ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ﻣﺼﻤﻢ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ﻣﻮﺍﻗﻊ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ﰲ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ﺟﺮﯾﺪﺓ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ﺍﻷﻧﺒﺎﺀ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ﺍﻟﻜﻮﯾﺘﯿﺔ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1770" marR="0" algn="r" rt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ﺳﻨ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ﲔ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ﺧ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ﱪ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ﺓ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ﰲ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ﺗﺼﻤﻴﻢ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ﺍ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ﳌ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ﻮﺍﻗﻊ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1770" marR="0" algn="r" rt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ﻭ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ﺳﻨﺘ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ﲔ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ﺧ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ﱪ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ﺓ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ﰲ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ﺑﺮ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ﳎ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ﺔ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ﺍ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ﳌ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ﻮﺍﻗﻊ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ﺑﻲ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ﺍﺗﺶ</a:t>
            </a:r>
            <a:r>
              <a:rPr lang="ar-SA" sz="1100" b="1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1100" b="1" dirty="0" err="1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ﺑﻲ</a:t>
            </a:r>
            <a:r>
              <a:rPr lang="ar-SA" sz="1100" dirty="0">
                <a:solidFill>
                  <a:srgbClr val="59595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en-US" sz="1100" dirty="0">
              <a:solidFill>
                <a:srgbClr val="595958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191770" marR="0" algn="r" rt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ar-KW" sz="1100" dirty="0">
                <a:solidFill>
                  <a:srgbClr val="595958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ابحث عن وظيفة.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92354"/>
            <a:ext cx="7258050" cy="10083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69692" y="504781"/>
            <a:ext cx="2070901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OBJECTIVE &amp; COURSES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41904" y="878325"/>
            <a:ext cx="715598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OBJECTIVE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3359" y="878325"/>
            <a:ext cx="642899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6625" y="1064253"/>
            <a:ext cx="2104281" cy="348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936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95958"/>
                </a:solidFill>
                <a:latin typeface="Calibri"/>
                <a:cs typeface="Calibri"/>
              </a:rPr>
              <a:t>Seeking a job in</a:t>
            </a:r>
            <a:r>
              <a:rPr sz="1000" spc="11" dirty="0">
                <a:solidFill>
                  <a:srgbClr val="595958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95958"/>
                </a:solidFill>
                <a:latin typeface="Calibri"/>
                <a:cs typeface="Calibri"/>
              </a:rPr>
              <a:t>the field of</a:t>
            </a:r>
          </a:p>
          <a:p>
            <a:pPr marL="0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PHP Web Developer &amp; </a:t>
            </a:r>
            <a:r>
              <a:rPr sz="1000" b="1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Web Designer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0311" y="1064253"/>
            <a:ext cx="1931309" cy="351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introduction Java</a:t>
            </a:r>
            <a:r>
              <a:rPr sz="1000" b="1" spc="-1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Programming</a:t>
            </a:r>
          </a:p>
          <a:p>
            <a:pPr marL="0" marR="0">
              <a:lnSpc>
                <a:spcPts val="1223"/>
              </a:lnSpc>
              <a:spcBef>
                <a:spcPts val="68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Photoshop CS4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087" y="1374387"/>
            <a:ext cx="3067351" cy="503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492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Calibri"/>
                <a:cs typeface="Calibri"/>
              </a:rPr>
              <a:t>at a well-known multinational company or at a</a:t>
            </a:r>
          </a:p>
          <a:p>
            <a:pPr marL="34998" marR="0">
              <a:lnSpc>
                <a:spcPts val="121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Calibri"/>
                <a:cs typeface="Calibri"/>
              </a:rPr>
              <a:t>reputable company where my qualifications can be well</a:t>
            </a:r>
          </a:p>
          <a:p>
            <a:pPr marL="0" marR="0">
              <a:lnSpc>
                <a:spcPts val="1223"/>
              </a:lnSpc>
              <a:spcBef>
                <a:spcPts val="50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Calibri"/>
                <a:cs typeface="Calibri"/>
              </a:rPr>
              <a:t>utilized, which will further enhance myknowledge &amp;</a:t>
            </a:r>
            <a:r>
              <a:rPr sz="1000" spc="-3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85857"/>
                </a:solidFill>
                <a:latin typeface="Calibri"/>
                <a:cs typeface="Calibri"/>
              </a:rPr>
              <a:t>skill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20311" y="1376673"/>
            <a:ext cx="1705143" cy="50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Microsoft Office</a:t>
            </a:r>
            <a:r>
              <a:rPr sz="1000" b="1" spc="-1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2013</a:t>
            </a:r>
          </a:p>
          <a:p>
            <a:pPr marL="0" marR="0">
              <a:lnSpc>
                <a:spcPts val="119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Beginning HTML5 and CSS3</a:t>
            </a:r>
          </a:p>
          <a:p>
            <a:pPr marL="761" marR="0">
              <a:lnSpc>
                <a:spcPts val="1223"/>
              </a:lnSpc>
              <a:spcBef>
                <a:spcPts val="8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Beginning of</a:t>
            </a:r>
            <a:r>
              <a:rPr sz="1000" b="1" spc="-2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PHP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13360" y="2047831"/>
            <a:ext cx="2186259" cy="286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HOBBIES &amp; REFERENCES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167633" y="2438882"/>
            <a:ext cx="594290" cy="189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27" dirty="0">
                <a:solidFill>
                  <a:srgbClr val="000000"/>
                </a:solidFill>
                <a:latin typeface="Calibri"/>
                <a:cs typeface="Calibri"/>
              </a:rPr>
              <a:t>HOBBIES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025646" y="2435853"/>
            <a:ext cx="813710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9798" y="2621303"/>
            <a:ext cx="3092322" cy="41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585857"/>
                </a:solidFill>
                <a:latin typeface="Calibri"/>
                <a:cs typeface="Calibri"/>
              </a:rPr>
              <a:t>Travelling, basketball, movies, music, games, social</a:t>
            </a:r>
            <a:r>
              <a:rPr sz="800" spc="-3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85857"/>
                </a:solidFill>
                <a:latin typeface="Calibri"/>
                <a:cs typeface="Calibri"/>
              </a:rPr>
              <a:t>media, horse riding,</a:t>
            </a:r>
          </a:p>
          <a:p>
            <a:pPr marL="146268" marR="0">
              <a:lnSpc>
                <a:spcPts val="974"/>
              </a:lnSpc>
              <a:spcBef>
                <a:spcPts val="3"/>
              </a:spcBef>
              <a:spcAft>
                <a:spcPts val="0"/>
              </a:spcAft>
            </a:pPr>
            <a:r>
              <a:rPr sz="800" dirty="0">
                <a:solidFill>
                  <a:srgbClr val="585857"/>
                </a:solidFill>
                <a:latin typeface="Calibri"/>
                <a:cs typeface="Calibri"/>
              </a:rPr>
              <a:t>photo Manipulation,video Manipulation, web</a:t>
            </a:r>
            <a:r>
              <a:rPr sz="800" spc="-3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585857"/>
                </a:solidFill>
                <a:latin typeface="Calibri"/>
                <a:cs typeface="Calibri"/>
              </a:rPr>
              <a:t>interface design, web</a:t>
            </a:r>
          </a:p>
          <a:p>
            <a:pPr marL="194318" marR="0">
              <a:lnSpc>
                <a:spcPts val="97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585857"/>
                </a:solidFill>
                <a:latin typeface="Calibri"/>
                <a:cs typeface="Calibri"/>
              </a:rPr>
              <a:t>technology and always eager to learn new things overthe Internet.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25646" y="2621019"/>
            <a:ext cx="1349602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spc="-21" dirty="0">
                <a:solidFill>
                  <a:srgbClr val="585857"/>
                </a:solidFill>
                <a:latin typeface="Calibri"/>
                <a:cs typeface="Calibri"/>
              </a:rPr>
              <a:t>Available</a:t>
            </a:r>
            <a:r>
              <a:rPr sz="1000" b="1" spc="-1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upon request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41952" y="3199975"/>
            <a:ext cx="2359195" cy="286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SOFT &amp; COMPUTER</a:t>
            </a:r>
            <a:r>
              <a:rPr sz="1600" b="1" spc="-6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18994" y="3568185"/>
            <a:ext cx="1150050" cy="560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332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SOFT SKILLS</a:t>
            </a:r>
          </a:p>
          <a:p>
            <a:pPr marL="0" marR="0">
              <a:lnSpc>
                <a:spcPts val="1219"/>
              </a:lnSpc>
              <a:spcBef>
                <a:spcPts val="293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Project management</a:t>
            </a:r>
            <a:r>
              <a:rPr sz="800" b="1" spc="22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131826" marR="0">
              <a:lnSpc>
                <a:spcPts val="1219"/>
              </a:lnSpc>
              <a:spcBef>
                <a:spcPts val="208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Quality Conscious</a:t>
            </a:r>
            <a:r>
              <a:rPr sz="800" b="1" spc="22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17264" y="3568185"/>
            <a:ext cx="1123050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COMPUTER SKILLS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16502" y="3754450"/>
            <a:ext cx="1887098" cy="137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Computer maintenance</a:t>
            </a:r>
          </a:p>
          <a:p>
            <a:pPr marL="0" marR="0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Microsoft Office</a:t>
            </a:r>
          </a:p>
          <a:p>
            <a:pPr marL="0" marR="0">
              <a:lnSpc>
                <a:spcPts val="118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Operating Systems</a:t>
            </a:r>
            <a:r>
              <a:rPr sz="800" b="1" spc="-1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Concepts</a:t>
            </a:r>
          </a:p>
          <a:p>
            <a:pPr marL="0" marR="0">
              <a:lnSpc>
                <a:spcPts val="1212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Programming language</a:t>
            </a:r>
            <a:r>
              <a:rPr sz="800" b="1" spc="-1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concepts</a:t>
            </a:r>
          </a:p>
          <a:p>
            <a:pPr marL="761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Introduction to Computer Networks &amp;</a:t>
            </a:r>
          </a:p>
          <a:p>
            <a:pPr marL="117359" marR="0">
              <a:lnSpc>
                <a:spcPts val="97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Connectivity using</a:t>
            </a:r>
            <a:r>
              <a:rPr sz="800" b="1" spc="-1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Window2003</a:t>
            </a:r>
          </a:p>
          <a:p>
            <a:pPr marL="0" marR="0">
              <a:lnSpc>
                <a:spcPts val="1187"/>
              </a:lnSpc>
              <a:spcBef>
                <a:spcPts val="21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Optimized coding skills &amp; testing</a:t>
            </a:r>
          </a:p>
          <a:p>
            <a:pPr marL="0" marR="0">
              <a:lnSpc>
                <a:spcPts val="12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Documenting</a:t>
            </a:r>
            <a:r>
              <a:rPr sz="800" b="1" spc="-12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Systems</a:t>
            </a:r>
          </a:p>
          <a:p>
            <a:pPr marL="0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Deployments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42666" y="4117924"/>
            <a:ext cx="725965" cy="19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Objectivity</a:t>
            </a:r>
            <a:r>
              <a:rPr sz="800" b="1" spc="22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83229" y="4300042"/>
            <a:ext cx="785402" cy="19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Adaptability</a:t>
            </a:r>
            <a:r>
              <a:rPr sz="800" b="1" spc="22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27098" y="4481398"/>
            <a:ext cx="1841533" cy="37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General Awareness &amp; Self Awareness</a:t>
            </a:r>
            <a:r>
              <a:rPr sz="800" b="1" spc="21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1078229" marR="0">
              <a:lnSpc>
                <a:spcPts val="1219"/>
              </a:lnSpc>
              <a:spcBef>
                <a:spcPts val="264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Imaginative</a:t>
            </a:r>
            <a:r>
              <a:rPr sz="800" b="1" spc="227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386583" y="4845634"/>
            <a:ext cx="1382048" cy="785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17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Communication</a:t>
            </a:r>
            <a:r>
              <a:rPr sz="800" b="1" spc="-5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Skills</a:t>
            </a:r>
            <a:r>
              <a:rPr sz="800" b="1" spc="20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343661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Presentation</a:t>
            </a:r>
            <a:r>
              <a:rPr sz="800" b="1" spc="-5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Skills</a:t>
            </a:r>
            <a:r>
              <a:rPr sz="800" b="1" spc="222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385572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Customer</a:t>
            </a:r>
            <a:r>
              <a:rPr sz="800" b="1" spc="-3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Service</a:t>
            </a:r>
            <a:r>
              <a:rPr sz="800" b="1" spc="22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0" marR="0">
              <a:lnSpc>
                <a:spcPts val="1176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Technical Business</a:t>
            </a:r>
            <a:r>
              <a:rPr sz="800" b="1" spc="-5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Writing</a:t>
            </a:r>
            <a:r>
              <a:rPr sz="800" b="1" spc="22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375666" marR="0">
              <a:lnSpc>
                <a:spcPts val="116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Working in</a:t>
            </a:r>
            <a:r>
              <a:rPr sz="800" b="1" spc="-4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teams</a:t>
            </a:r>
            <a:r>
              <a:rPr sz="800" b="1" spc="22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16502" y="5093284"/>
            <a:ext cx="1161748" cy="19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Database</a:t>
            </a:r>
            <a:r>
              <a:rPr sz="800" b="1" spc="-1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Knowledge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12691" y="5244160"/>
            <a:ext cx="2539139" cy="100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29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Time management skills</a:t>
            </a:r>
          </a:p>
          <a:p>
            <a:pPr marL="3810" marR="0">
              <a:lnSpc>
                <a:spcPts val="117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Responsive design skills</a:t>
            </a:r>
          </a:p>
          <a:p>
            <a:pPr marL="381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3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Constantly leaning and staying update</a:t>
            </a:r>
          </a:p>
          <a:p>
            <a:pPr marL="0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  <a:r>
              <a:rPr sz="1000" b="1" spc="26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MS Office, Google Drive, Spreadsheets, Email</a:t>
            </a:r>
          </a:p>
          <a:p>
            <a:pPr marL="121169" marR="0">
              <a:lnSpc>
                <a:spcPts val="97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Presentations/Slideshows, Database Management</a:t>
            </a:r>
          </a:p>
          <a:p>
            <a:pPr marL="121169" marR="0">
              <a:lnSpc>
                <a:spcPts val="974"/>
              </a:lnSpc>
              <a:spcBef>
                <a:spcPts val="4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(MY SQL), Social Media, Web, Writing Skills, Graphics,</a:t>
            </a:r>
          </a:p>
          <a:p>
            <a:pPr marL="121067" marR="0">
              <a:lnSpc>
                <a:spcPts val="974"/>
              </a:lnSpc>
              <a:spcBef>
                <a:spcPts val="4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Software Skills ,Hardware Skills and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00605" y="5586298"/>
            <a:ext cx="1968025" cy="607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514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Working under</a:t>
            </a:r>
            <a:r>
              <a:rPr sz="800" b="1" spc="-2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pressure</a:t>
            </a:r>
            <a:r>
              <a:rPr sz="800" b="1" spc="22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901445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Interpersonal</a:t>
            </a:r>
            <a:r>
              <a:rPr sz="800" b="1" spc="-3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Skills</a:t>
            </a:r>
            <a:r>
              <a:rPr sz="800" b="1" spc="21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0" marR="0">
              <a:lnSpc>
                <a:spcPts val="116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Self-confidence,Responsible, Organized,</a:t>
            </a:r>
            <a:r>
              <a:rPr sz="800" b="1" spc="225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  <a:p>
            <a:pPr marL="829034" marR="0">
              <a:lnSpc>
                <a:spcPts val="97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Active and</a:t>
            </a:r>
            <a:r>
              <a:rPr sz="800" b="1" spc="-66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Ambitious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07107" y="6155512"/>
            <a:ext cx="1761524" cy="19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9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Problem Solving &amp; Decision</a:t>
            </a:r>
            <a:r>
              <a:rPr sz="800" b="1" spc="-28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Making</a:t>
            </a:r>
            <a:r>
              <a:rPr sz="800" b="1" spc="22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585857"/>
                </a:solidFill>
                <a:latin typeface="Calibri"/>
                <a:cs typeface="Calibri"/>
              </a:rPr>
              <a:t>•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133759" y="6210500"/>
            <a:ext cx="1249259" cy="161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4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585857"/>
                </a:solidFill>
                <a:latin typeface="Calibri"/>
                <a:cs typeface="Calibri"/>
              </a:rPr>
              <a:t>Advanced Computer Skills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870530" y="6472003"/>
            <a:ext cx="1970191" cy="286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LANGUAGES &amp; SKILLS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956617" y="6877550"/>
            <a:ext cx="811722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LANGUAGES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13589" y="6877550"/>
            <a:ext cx="483832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SKILLS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79041" y="8006073"/>
            <a:ext cx="538132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ARABIC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876545" y="8006073"/>
            <a:ext cx="600339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ENGLISH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175808" y="8006073"/>
            <a:ext cx="520492" cy="1180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HTML5</a:t>
            </a:r>
          </a:p>
          <a:p>
            <a:pPr marL="61673" marR="0">
              <a:lnSpc>
                <a:spcPts val="1223"/>
              </a:lnSpc>
              <a:spcBef>
                <a:spcPts val="6596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PHP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990361" y="8006073"/>
            <a:ext cx="401688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CSS3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676133" y="8006073"/>
            <a:ext cx="553543" cy="1180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JQUERY</a:t>
            </a:r>
          </a:p>
          <a:p>
            <a:pPr marL="73889" marR="0">
              <a:lnSpc>
                <a:spcPts val="1223"/>
              </a:lnSpc>
              <a:spcBef>
                <a:spcPts val="6596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AJAX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271300" y="8006073"/>
            <a:ext cx="767668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JAVASCRIPT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581655" y="8869419"/>
            <a:ext cx="1180287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ADDITIONAL SKILLS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927834" y="8992863"/>
            <a:ext cx="520802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MYSQL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499803" y="8992863"/>
            <a:ext cx="418170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JSON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71905" y="10007085"/>
            <a:ext cx="1028265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PERSERVERANCE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838705" y="10007085"/>
            <a:ext cx="747474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CREATIVITY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37866" y="10006323"/>
            <a:ext cx="791652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TEAMWORK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014215" y="9998703"/>
            <a:ext cx="815699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PHOTOSHOP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973573" y="10002513"/>
            <a:ext cx="401019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AMP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775959" y="10006323"/>
            <a:ext cx="380748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5" dirty="0">
                <a:solidFill>
                  <a:srgbClr val="808080"/>
                </a:solidFill>
                <a:latin typeface="Calibri"/>
                <a:cs typeface="Calibri"/>
              </a:rPr>
              <a:t>XML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403847" y="10005561"/>
            <a:ext cx="588664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Calibri"/>
                <a:cs typeface="Calibri"/>
              </a:rPr>
              <a:t>ASP.NET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366509" y="10385620"/>
            <a:ext cx="738430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4 |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z="1100" spc="52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100" spc="5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292354"/>
            <a:ext cx="7258050" cy="10083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9298" y="385909"/>
            <a:ext cx="1861343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WORK SAMPLES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3341" y="3777557"/>
            <a:ext cx="106416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chemeClr val="bg1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Portfolio VIDEO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47309" y="3777557"/>
            <a:ext cx="9201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chemeClr val="bg1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Portfolio PDF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14600" y="4609675"/>
            <a:ext cx="2754921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 INFO &amp;</a:t>
            </a:r>
            <a:r>
              <a:rPr sz="1600" b="1" spc="-87" dirty="0">
                <a:solidFill>
                  <a:schemeClr val="bg1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52472" y="4987029"/>
            <a:ext cx="1522358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sz="1000" b="1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74591" y="4991601"/>
            <a:ext cx="2816776" cy="425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Calibri"/>
                <a:cs typeface="Calibri"/>
              </a:rPr>
              <a:t>EDUCATION</a:t>
            </a:r>
          </a:p>
          <a:p>
            <a:pPr marL="0" marR="0">
              <a:lnSpc>
                <a:spcPts val="1223"/>
              </a:lnSpc>
              <a:spcBef>
                <a:spcPts val="656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ARAB ACADEMY FOR SCIENCE &amp; TECHNOLOGY</a:t>
            </a:r>
            <a:r>
              <a:rPr sz="900" b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818181"/>
                </a:solidFill>
                <a:latin typeface="Calibri"/>
                <a:cs typeface="Calibri"/>
              </a:rPr>
              <a:t>– EGYPT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5073" y="5231773"/>
            <a:ext cx="434768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76194" y="5231773"/>
            <a:ext cx="699358" cy="51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Ihab Elkady</a:t>
            </a:r>
          </a:p>
          <a:p>
            <a:pPr marL="135635" marR="0">
              <a:lnSpc>
                <a:spcPts val="1098"/>
              </a:lnSpc>
              <a:spcBef>
                <a:spcPts val="215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Egyptian</a:t>
            </a:r>
          </a:p>
          <a:p>
            <a:pPr marL="304800" marR="0">
              <a:lnSpc>
                <a:spcPts val="1098"/>
              </a:lnSpc>
              <a:spcBef>
                <a:spcPts val="209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Male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33016" y="5257268"/>
            <a:ext cx="252476" cy="178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01063" y="5378697"/>
            <a:ext cx="1622974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818181"/>
                </a:solidFill>
                <a:latin typeface="Calibri"/>
                <a:cs typeface="Calibri"/>
              </a:rPr>
              <a:t>– COMPUTER ENGINEERING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88186" y="5398651"/>
            <a:ext cx="797306" cy="37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6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11" dirty="0">
                <a:solidFill>
                  <a:srgbClr val="585857"/>
                </a:solidFill>
                <a:latin typeface="Calibri"/>
                <a:cs typeface="Calibri"/>
              </a:rPr>
              <a:t>Nationality</a:t>
            </a:r>
            <a:r>
              <a:rPr sz="1500" baseline="-26666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  <a:p>
            <a:pPr marL="177546" marR="0">
              <a:lnSpc>
                <a:spcPts val="1106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20" dirty="0">
                <a:solidFill>
                  <a:srgbClr val="585857"/>
                </a:solidFill>
                <a:latin typeface="Calibri"/>
                <a:cs typeface="Calibri"/>
              </a:rPr>
              <a:t>Gender</a:t>
            </a:r>
            <a:r>
              <a:rPr sz="1500" baseline="-26666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74591" y="5391031"/>
            <a:ext cx="1149796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BACHELOR’S DEGREE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74591" y="5527287"/>
            <a:ext cx="788456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i="1" dirty="0">
                <a:solidFill>
                  <a:srgbClr val="818181"/>
                </a:solidFill>
                <a:latin typeface="Calibri"/>
                <a:cs typeface="Calibri"/>
              </a:rPr>
              <a:t>2004 – 2009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70788" y="5730883"/>
            <a:ext cx="1198163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Living &amp;</a:t>
            </a:r>
            <a:r>
              <a:rPr sz="900" b="1" spc="43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Place of Birth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89553" y="5730883"/>
            <a:ext cx="486119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Kuwait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33016" y="5756378"/>
            <a:ext cx="252476" cy="345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  <a:p>
            <a:pPr marL="0" marR="0">
              <a:lnSpc>
                <a:spcPts val="1106"/>
              </a:lnSpc>
              <a:spcBef>
                <a:spcPts val="207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74591" y="5832087"/>
            <a:ext cx="2288754" cy="34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95958"/>
                </a:solidFill>
                <a:latin typeface="Calibri"/>
                <a:cs typeface="Calibri"/>
              </a:rPr>
              <a:t>Union membership of Egyptian Engineers</a:t>
            </a:r>
          </a:p>
          <a:p>
            <a:pPr marL="0" marR="0">
              <a:lnSpc>
                <a:spcPts val="12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95958"/>
                </a:solidFill>
                <a:latin typeface="Calibri"/>
                <a:cs typeface="Calibri"/>
              </a:rPr>
              <a:t>Syndicate and it's certificated by (NOC).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77161" y="5897761"/>
            <a:ext cx="492604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Degree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61082" y="5897761"/>
            <a:ext cx="1214756" cy="45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9683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Bachelor of</a:t>
            </a:r>
          </a:p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Computer Engineering</a:t>
            </a:r>
          </a:p>
          <a:p>
            <a:pPr marL="945641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39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18666" y="6176653"/>
            <a:ext cx="766826" cy="67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991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Age</a:t>
            </a:r>
          </a:p>
          <a:p>
            <a:pPr marL="12953" marR="0">
              <a:lnSpc>
                <a:spcPts val="1106"/>
              </a:lnSpc>
              <a:spcBef>
                <a:spcPts val="209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Birth Date</a:t>
            </a:r>
            <a:r>
              <a:rPr sz="1500" baseline="-26666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  <a:p>
            <a:pPr marL="162305" marR="0">
              <a:lnSpc>
                <a:spcPts val="1098"/>
              </a:lnSpc>
              <a:spcBef>
                <a:spcPts val="6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Mobile</a:t>
            </a:r>
          </a:p>
          <a:p>
            <a:pPr marL="0" marR="0">
              <a:lnSpc>
                <a:spcPts val="1098"/>
              </a:lnSpc>
              <a:spcBef>
                <a:spcPts val="209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WhatsApp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33016" y="6202148"/>
            <a:ext cx="252476" cy="178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974591" y="6296907"/>
            <a:ext cx="1167196" cy="19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95958"/>
                </a:solidFill>
                <a:latin typeface="Calibri"/>
                <a:cs typeface="Calibri"/>
              </a:rPr>
              <a:t>Graduation Project: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83229" y="6342769"/>
            <a:ext cx="791432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03 / 10 /1983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974591" y="6451593"/>
            <a:ext cx="2047409" cy="503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95958"/>
                </a:solidFill>
                <a:latin typeface="Calibri"/>
                <a:cs typeface="Calibri"/>
              </a:rPr>
              <a:t>Simulation of software and database</a:t>
            </a:r>
          </a:p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95958"/>
                </a:solidFill>
                <a:latin typeface="Calibri"/>
                <a:cs typeface="Calibri"/>
              </a:rPr>
              <a:t>of ATM bank machines</a:t>
            </a:r>
          </a:p>
          <a:p>
            <a:pPr marL="0" marR="0">
              <a:lnSpc>
                <a:spcPts val="1217"/>
              </a:lnSpc>
              <a:spcBef>
                <a:spcPts val="5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Grade: A+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705100" y="6511270"/>
            <a:ext cx="1074146" cy="508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" marR="0">
              <a:lnSpc>
                <a:spcPts val="1220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+ 965 50 16 29 49</a:t>
            </a:r>
          </a:p>
          <a:p>
            <a:pPr marL="0" marR="0">
              <a:lnSpc>
                <a:spcPts val="1220"/>
              </a:lnSpc>
              <a:spcBef>
                <a:spcPts val="66"/>
              </a:spcBef>
              <a:spcAft>
                <a:spcPts val="0"/>
              </a:spcAft>
            </a:pP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+20 10 16599 459</a:t>
            </a:r>
          </a:p>
          <a:p>
            <a:pPr marL="536448" marR="0">
              <a:lnSpc>
                <a:spcPts val="1098"/>
              </a:lnSpc>
              <a:spcBef>
                <a:spcPts val="9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Married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033016" y="6535142"/>
            <a:ext cx="252476" cy="64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  <a:p>
            <a:pPr marL="0" marR="0">
              <a:lnSpc>
                <a:spcPts val="1106"/>
              </a:lnSpc>
              <a:spcBef>
                <a:spcPts val="201"/>
              </a:spcBef>
              <a:spcAft>
                <a:spcPts val="0"/>
              </a:spcAft>
            </a:pPr>
            <a:r>
              <a:rPr sz="10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  <a:p>
            <a:pPr marL="0" marR="0">
              <a:lnSpc>
                <a:spcPts val="993"/>
              </a:lnSpc>
              <a:spcBef>
                <a:spcPts val="203"/>
              </a:spcBef>
              <a:spcAft>
                <a:spcPts val="0"/>
              </a:spcAft>
            </a:pPr>
            <a:r>
              <a:rPr sz="9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  <a:p>
            <a:pPr marL="0" marR="0">
              <a:lnSpc>
                <a:spcPts val="993"/>
              </a:lnSpc>
              <a:spcBef>
                <a:spcPts val="206"/>
              </a:spcBef>
              <a:spcAft>
                <a:spcPts val="0"/>
              </a:spcAft>
            </a:pPr>
            <a:r>
              <a:rPr sz="9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244346" y="6841879"/>
            <a:ext cx="2534930" cy="789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345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Marital Status</a:t>
            </a:r>
          </a:p>
          <a:p>
            <a:pPr marL="75437" marR="0">
              <a:lnSpc>
                <a:spcPts val="1098"/>
              </a:lnSpc>
              <a:spcBef>
                <a:spcPts val="101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Military Status</a:t>
            </a:r>
          </a:p>
          <a:p>
            <a:pPr marL="69341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E-mail </a:t>
            </a:r>
            <a:r>
              <a:rPr sz="900" b="1" spc="17" dirty="0">
                <a:solidFill>
                  <a:srgbClr val="585857"/>
                </a:solidFill>
                <a:latin typeface="Calibri"/>
                <a:cs typeface="Calibri"/>
              </a:rPr>
              <a:t>Address</a:t>
            </a:r>
            <a:r>
              <a:rPr sz="1350" spc="185" baseline="-5999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  <a:r>
              <a:rPr sz="1000" u="sng" dirty="0">
                <a:solidFill>
                  <a:srgbClr val="0000FF"/>
                </a:solidFill>
                <a:latin typeface="Calibri"/>
                <a:cs typeface="Calibri"/>
                <a:hlinkClick r:id="rId10"/>
              </a:rPr>
              <a:t>engineerehab@outlook.com</a:t>
            </a:r>
          </a:p>
          <a:p>
            <a:pPr marL="206501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CV Updated</a:t>
            </a:r>
          </a:p>
          <a:p>
            <a:pPr marL="0" marR="0">
              <a:lnSpc>
                <a:spcPts val="1098"/>
              </a:lnSpc>
              <a:spcBef>
                <a:spcPts val="101"/>
              </a:spcBef>
              <a:spcAft>
                <a:spcPts val="0"/>
              </a:spcAft>
            </a:pP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Target Job Titles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190494" y="6997000"/>
            <a:ext cx="588631" cy="174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1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-21" dirty="0">
                <a:solidFill>
                  <a:srgbClr val="585857"/>
                </a:solidFill>
                <a:latin typeface="Calibri"/>
                <a:cs typeface="Calibri"/>
              </a:rPr>
              <a:t>Complete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974591" y="7134345"/>
            <a:ext cx="2669661" cy="48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ALNAJAT SECONDARY SCHOOL FOR BOYS</a:t>
            </a:r>
            <a:r>
              <a:rPr sz="900" b="1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818181"/>
                </a:solidFill>
                <a:latin typeface="Calibri"/>
                <a:cs typeface="Calibri"/>
              </a:rPr>
              <a:t>– KUWAIT</a:t>
            </a:r>
          </a:p>
          <a:p>
            <a:pPr marL="0" marR="0">
              <a:lnSpc>
                <a:spcPts val="1098"/>
              </a:lnSpc>
              <a:spcBef>
                <a:spcPts val="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</a:p>
          <a:p>
            <a:pPr marL="0" marR="0">
              <a:lnSpc>
                <a:spcPts val="1140"/>
              </a:lnSpc>
              <a:spcBef>
                <a:spcPts val="50"/>
              </a:spcBef>
              <a:spcAft>
                <a:spcPts val="0"/>
              </a:spcAft>
            </a:pPr>
            <a:r>
              <a:rPr sz="1000" i="1" dirty="0">
                <a:solidFill>
                  <a:srgbClr val="818181"/>
                </a:solidFill>
                <a:latin typeface="Calibri"/>
                <a:cs typeface="Calibri"/>
              </a:rPr>
              <a:t>1992 – 2004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503932" y="7304085"/>
            <a:ext cx="1274910" cy="465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755" marR="0">
              <a:lnSpc>
                <a:spcPts val="1071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-18" dirty="0">
                <a:solidFill>
                  <a:srgbClr val="585857"/>
                </a:solidFill>
                <a:latin typeface="Calibri"/>
                <a:cs typeface="Calibri"/>
              </a:rPr>
              <a:t>Feb</a:t>
            </a:r>
            <a:r>
              <a:rPr sz="900" b="1" spc="-12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23" dirty="0">
                <a:solidFill>
                  <a:srgbClr val="585857"/>
                </a:solidFill>
                <a:latin typeface="Calibri"/>
                <a:cs typeface="Calibri"/>
              </a:rPr>
              <a:t>2023</a:t>
            </a:r>
          </a:p>
          <a:p>
            <a:pPr marL="0" marR="0">
              <a:lnSpc>
                <a:spcPts val="1071"/>
              </a:lnSpc>
              <a:spcBef>
                <a:spcPts val="128"/>
              </a:spcBef>
              <a:spcAft>
                <a:spcPts val="0"/>
              </a:spcAft>
            </a:pPr>
            <a:r>
              <a:rPr sz="900" b="1" spc="-18" dirty="0">
                <a:solidFill>
                  <a:srgbClr val="585857"/>
                </a:solidFill>
                <a:latin typeface="Calibri"/>
                <a:cs typeface="Calibri"/>
              </a:rPr>
              <a:t>Junior</a:t>
            </a:r>
            <a:r>
              <a:rPr sz="900" b="1" spc="-12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585857"/>
                </a:solidFill>
                <a:latin typeface="Calibri"/>
                <a:cs typeface="Calibri"/>
              </a:rPr>
              <a:t>PHP</a:t>
            </a: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31" dirty="0">
                <a:solidFill>
                  <a:srgbClr val="585857"/>
                </a:solidFill>
                <a:latin typeface="Calibri"/>
                <a:cs typeface="Calibri"/>
              </a:rPr>
              <a:t>Web</a:t>
            </a: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7"/>
                </a:solidFill>
                <a:latin typeface="Calibri"/>
                <a:cs typeface="Calibri"/>
              </a:rPr>
              <a:t>Develop</a:t>
            </a:r>
          </a:p>
          <a:p>
            <a:pPr marL="271272" marR="0">
              <a:lnSpc>
                <a:spcPts val="1071"/>
              </a:lnSpc>
              <a:spcBef>
                <a:spcPts val="26"/>
              </a:spcBef>
              <a:spcAft>
                <a:spcPts val="0"/>
              </a:spcAft>
            </a:pPr>
            <a:r>
              <a:rPr sz="900" b="1" spc="-20" dirty="0">
                <a:solidFill>
                  <a:srgbClr val="585857"/>
                </a:solidFill>
                <a:latin typeface="Calibri"/>
                <a:cs typeface="Calibri"/>
              </a:rPr>
              <a:t>Senior</a:t>
            </a:r>
            <a:r>
              <a:rPr sz="900" b="1" spc="-1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31" dirty="0">
                <a:solidFill>
                  <a:srgbClr val="585857"/>
                </a:solidFill>
                <a:latin typeface="Calibri"/>
                <a:cs typeface="Calibri"/>
              </a:rPr>
              <a:t>Web</a:t>
            </a:r>
            <a:r>
              <a:rPr sz="900" b="1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7"/>
                </a:solidFill>
                <a:latin typeface="Calibri"/>
                <a:cs typeface="Calibri"/>
              </a:rPr>
              <a:t>Design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033016" y="7327077"/>
            <a:ext cx="242179" cy="316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  <a:p>
            <a:pPr marL="0" marR="0">
              <a:lnSpc>
                <a:spcPts val="993"/>
              </a:lnSpc>
              <a:spcBef>
                <a:spcPts val="206"/>
              </a:spcBef>
              <a:spcAft>
                <a:spcPts val="0"/>
              </a:spcAft>
            </a:pPr>
            <a:r>
              <a:rPr sz="900" dirty="0">
                <a:solidFill>
                  <a:srgbClr val="585857"/>
                </a:solidFill>
                <a:latin typeface="NEFQBG+Wingdings-Regular"/>
                <a:cs typeface="NEFQBG+Wingdings-Regular"/>
              </a:rPr>
              <a:t>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974591" y="7714227"/>
            <a:ext cx="1405650" cy="348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95958"/>
                </a:solidFill>
                <a:latin typeface="Calibri"/>
                <a:cs typeface="Calibri"/>
              </a:rPr>
              <a:t>Graduation High School:</a:t>
            </a:r>
          </a:p>
          <a:p>
            <a:pPr marL="0" marR="0">
              <a:lnSpc>
                <a:spcPts val="1223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595958"/>
                </a:solidFill>
                <a:latin typeface="Calibri"/>
                <a:cs typeface="Calibri"/>
              </a:rPr>
              <a:t>Grade: B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718054" y="7735378"/>
            <a:ext cx="1061198" cy="313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71"/>
              </a:lnSpc>
              <a:spcBef>
                <a:spcPts val="0"/>
              </a:spcBef>
              <a:spcAft>
                <a:spcPts val="0"/>
              </a:spcAft>
            </a:pPr>
            <a:r>
              <a:rPr sz="900" b="1" spc="-23" dirty="0">
                <a:solidFill>
                  <a:srgbClr val="585857"/>
                </a:solidFill>
                <a:latin typeface="Calibri"/>
                <a:cs typeface="Calibri"/>
              </a:rPr>
              <a:t>Core</a:t>
            </a:r>
            <a:r>
              <a:rPr sz="900" b="1" spc="-1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25" dirty="0">
                <a:solidFill>
                  <a:srgbClr val="585857"/>
                </a:solidFill>
                <a:latin typeface="Calibri"/>
                <a:cs typeface="Calibri"/>
              </a:rPr>
              <a:t>PHP</a:t>
            </a:r>
            <a:r>
              <a:rPr sz="900" b="1" spc="-10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585857"/>
                </a:solidFill>
                <a:latin typeface="Calibri"/>
                <a:cs typeface="Calibri"/>
              </a:rPr>
              <a:t>Developer</a:t>
            </a:r>
          </a:p>
          <a:p>
            <a:pPr marL="0" marR="0">
              <a:lnSpc>
                <a:spcPts val="1071"/>
              </a:lnSpc>
              <a:spcBef>
                <a:spcPts val="26"/>
              </a:spcBef>
              <a:spcAft>
                <a:spcPts val="0"/>
              </a:spcAft>
            </a:pPr>
            <a:r>
              <a:rPr sz="900" b="1" spc="-20" dirty="0">
                <a:solidFill>
                  <a:srgbClr val="585857"/>
                </a:solidFill>
                <a:latin typeface="Calibri"/>
                <a:cs typeface="Calibri"/>
              </a:rPr>
              <a:t>Frontend</a:t>
            </a:r>
            <a:r>
              <a:rPr sz="900" b="1" spc="-14" dirty="0">
                <a:solidFill>
                  <a:srgbClr val="585857"/>
                </a:solidFill>
                <a:latin typeface="Calibri"/>
                <a:cs typeface="Calibri"/>
              </a:rPr>
              <a:t> </a:t>
            </a:r>
            <a:r>
              <a:rPr sz="900" b="1" spc="-21" dirty="0">
                <a:solidFill>
                  <a:srgbClr val="585857"/>
                </a:solidFill>
                <a:latin typeface="Calibri"/>
                <a:cs typeface="Calibri"/>
              </a:rPr>
              <a:t>Developer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197679" y="8682565"/>
            <a:ext cx="1384915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chemeClr val="bg1"/>
                </a:solidFill>
                <a:latin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MEDIA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94715" y="9994472"/>
            <a:ext cx="1886164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2"/>
              </a:lnSpc>
              <a:spcBef>
                <a:spcPts val="0"/>
              </a:spcBef>
              <a:spcAft>
                <a:spcPts val="0"/>
              </a:spcAft>
            </a:pPr>
            <a:r>
              <a:rPr sz="1100" u="sng" dirty="0">
                <a:solidFill>
                  <a:srgbClr val="0000FF"/>
                </a:solidFill>
                <a:latin typeface="Calibri"/>
                <a:cs typeface="Calibri"/>
                <a:hlinkClick r:id="rId12"/>
              </a:rPr>
              <a:t>https://L.habyby.net/ehabest/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366509" y="10385620"/>
            <a:ext cx="738430" cy="208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5 |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P</a:t>
            </a:r>
            <a:r>
              <a:rPr sz="1100" spc="52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100" spc="5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g</a:t>
            </a:r>
            <a:r>
              <a:rPr sz="1100" spc="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40" name="Rectangle 39">
            <a:hlinkClick r:id="rId13"/>
            <a:extLst>
              <a:ext uri="{FF2B5EF4-FFF2-40B4-BE49-F238E27FC236}">
                <a16:creationId xmlns:a16="http://schemas.microsoft.com/office/drawing/2014/main" id="{ACBDED91-7148-F657-A8DC-EA0350F4D21D}"/>
              </a:ext>
            </a:extLst>
          </p:cNvPr>
          <p:cNvSpPr/>
          <p:nvPr/>
        </p:nvSpPr>
        <p:spPr>
          <a:xfrm>
            <a:off x="5722466" y="1019870"/>
            <a:ext cx="106890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hlinkClick r:id="rId14"/>
            <a:extLst>
              <a:ext uri="{FF2B5EF4-FFF2-40B4-BE49-F238E27FC236}">
                <a16:creationId xmlns:a16="http://schemas.microsoft.com/office/drawing/2014/main" id="{D51B883F-971B-F574-5572-DB1ACC93B228}"/>
              </a:ext>
            </a:extLst>
          </p:cNvPr>
          <p:cNvSpPr/>
          <p:nvPr/>
        </p:nvSpPr>
        <p:spPr>
          <a:xfrm>
            <a:off x="3922266" y="1307902"/>
            <a:ext cx="106890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hlinkClick r:id="rId15"/>
            <a:extLst>
              <a:ext uri="{FF2B5EF4-FFF2-40B4-BE49-F238E27FC236}">
                <a16:creationId xmlns:a16="http://schemas.microsoft.com/office/drawing/2014/main" id="{08075FA4-E657-C87B-1D62-1A3C9E8B6748}"/>
              </a:ext>
            </a:extLst>
          </p:cNvPr>
          <p:cNvSpPr/>
          <p:nvPr/>
        </p:nvSpPr>
        <p:spPr>
          <a:xfrm>
            <a:off x="5722466" y="2244006"/>
            <a:ext cx="1040459" cy="82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hlinkClick r:id="rId16"/>
            <a:extLst>
              <a:ext uri="{FF2B5EF4-FFF2-40B4-BE49-F238E27FC236}">
                <a16:creationId xmlns:a16="http://schemas.microsoft.com/office/drawing/2014/main" id="{71AA3FE3-1D8B-F2A0-0897-E0DC2E3A03B3}"/>
              </a:ext>
            </a:extLst>
          </p:cNvPr>
          <p:cNvSpPr/>
          <p:nvPr/>
        </p:nvSpPr>
        <p:spPr>
          <a:xfrm>
            <a:off x="3922266" y="2137819"/>
            <a:ext cx="1347255" cy="978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hlinkClick r:id="rId17"/>
            <a:extLst>
              <a:ext uri="{FF2B5EF4-FFF2-40B4-BE49-F238E27FC236}">
                <a16:creationId xmlns:a16="http://schemas.microsoft.com/office/drawing/2014/main" id="{9C1177C2-68F3-2DBB-10D7-61DD0B8902C0}"/>
              </a:ext>
            </a:extLst>
          </p:cNvPr>
          <p:cNvSpPr/>
          <p:nvPr/>
        </p:nvSpPr>
        <p:spPr>
          <a:xfrm>
            <a:off x="4617695" y="1627624"/>
            <a:ext cx="1449801" cy="1003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hlinkClick r:id="rId18"/>
            <a:extLst>
              <a:ext uri="{FF2B5EF4-FFF2-40B4-BE49-F238E27FC236}">
                <a16:creationId xmlns:a16="http://schemas.microsoft.com/office/drawing/2014/main" id="{A2279BAB-A198-0A32-97FE-5618D45E6007}"/>
              </a:ext>
            </a:extLst>
          </p:cNvPr>
          <p:cNvSpPr/>
          <p:nvPr/>
        </p:nvSpPr>
        <p:spPr>
          <a:xfrm>
            <a:off x="5269521" y="2535918"/>
            <a:ext cx="491643" cy="67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hlinkClick r:id="rId19"/>
            <a:extLst>
              <a:ext uri="{FF2B5EF4-FFF2-40B4-BE49-F238E27FC236}">
                <a16:creationId xmlns:a16="http://schemas.microsoft.com/office/drawing/2014/main" id="{0AA2F2D0-AF3E-5DAF-1CC0-947DA0A5C215}"/>
              </a:ext>
            </a:extLst>
          </p:cNvPr>
          <p:cNvSpPr/>
          <p:nvPr/>
        </p:nvSpPr>
        <p:spPr>
          <a:xfrm>
            <a:off x="2626122" y="1019870"/>
            <a:ext cx="106890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Click r:id="rId20"/>
            <a:extLst>
              <a:ext uri="{FF2B5EF4-FFF2-40B4-BE49-F238E27FC236}">
                <a16:creationId xmlns:a16="http://schemas.microsoft.com/office/drawing/2014/main" id="{5F405734-9196-32DD-71D3-059ADB80005A}"/>
              </a:ext>
            </a:extLst>
          </p:cNvPr>
          <p:cNvSpPr/>
          <p:nvPr/>
        </p:nvSpPr>
        <p:spPr>
          <a:xfrm>
            <a:off x="693125" y="1379910"/>
            <a:ext cx="106890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hlinkClick r:id="rId21"/>
            <a:extLst>
              <a:ext uri="{FF2B5EF4-FFF2-40B4-BE49-F238E27FC236}">
                <a16:creationId xmlns:a16="http://schemas.microsoft.com/office/drawing/2014/main" id="{413C4BFC-AE6D-94E2-4F28-1ADDB96D675E}"/>
              </a:ext>
            </a:extLst>
          </p:cNvPr>
          <p:cNvSpPr/>
          <p:nvPr/>
        </p:nvSpPr>
        <p:spPr>
          <a:xfrm>
            <a:off x="765133" y="2388022"/>
            <a:ext cx="106890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hlinkClick r:id="rId22"/>
            <a:extLst>
              <a:ext uri="{FF2B5EF4-FFF2-40B4-BE49-F238E27FC236}">
                <a16:creationId xmlns:a16="http://schemas.microsoft.com/office/drawing/2014/main" id="{09AB302C-823B-F47D-6A1C-49BB753E0D66}"/>
              </a:ext>
            </a:extLst>
          </p:cNvPr>
          <p:cNvSpPr/>
          <p:nvPr/>
        </p:nvSpPr>
        <p:spPr>
          <a:xfrm>
            <a:off x="2637341" y="2244006"/>
            <a:ext cx="106890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rId23"/>
            <a:extLst>
              <a:ext uri="{FF2B5EF4-FFF2-40B4-BE49-F238E27FC236}">
                <a16:creationId xmlns:a16="http://schemas.microsoft.com/office/drawing/2014/main" id="{C5F8557C-F0B1-E57E-6F11-C90D0D611411}"/>
              </a:ext>
            </a:extLst>
          </p:cNvPr>
          <p:cNvSpPr/>
          <p:nvPr/>
        </p:nvSpPr>
        <p:spPr>
          <a:xfrm>
            <a:off x="1518667" y="1667941"/>
            <a:ext cx="1539504" cy="88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hlinkClick r:id="rId24"/>
            <a:extLst>
              <a:ext uri="{FF2B5EF4-FFF2-40B4-BE49-F238E27FC236}">
                <a16:creationId xmlns:a16="http://schemas.microsoft.com/office/drawing/2014/main" id="{F58C7F8C-280D-8919-97AD-DA0E370ACF23}"/>
              </a:ext>
            </a:extLst>
          </p:cNvPr>
          <p:cNvSpPr/>
          <p:nvPr/>
        </p:nvSpPr>
        <p:spPr>
          <a:xfrm>
            <a:off x="1773242" y="2520145"/>
            <a:ext cx="884268" cy="596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Click r:id="rId25"/>
            <a:extLst>
              <a:ext uri="{FF2B5EF4-FFF2-40B4-BE49-F238E27FC236}">
                <a16:creationId xmlns:a16="http://schemas.microsoft.com/office/drawing/2014/main" id="{5C94D1B3-CAAF-5223-26DC-A3C621F5CA61}"/>
              </a:ext>
            </a:extLst>
          </p:cNvPr>
          <p:cNvSpPr/>
          <p:nvPr/>
        </p:nvSpPr>
        <p:spPr>
          <a:xfrm>
            <a:off x="2194074" y="6549272"/>
            <a:ext cx="488559" cy="437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Click r:id="rId26"/>
            <a:extLst>
              <a:ext uri="{FF2B5EF4-FFF2-40B4-BE49-F238E27FC236}">
                <a16:creationId xmlns:a16="http://schemas.microsoft.com/office/drawing/2014/main" id="{DFF42F33-B2FB-C2E2-AABC-AF9B99133688}"/>
              </a:ext>
            </a:extLst>
          </p:cNvPr>
          <p:cNvSpPr/>
          <p:nvPr/>
        </p:nvSpPr>
        <p:spPr>
          <a:xfrm>
            <a:off x="693125" y="9101287"/>
            <a:ext cx="708861" cy="772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hlinkClick r:id="rId27"/>
            <a:extLst>
              <a:ext uri="{FF2B5EF4-FFF2-40B4-BE49-F238E27FC236}">
                <a16:creationId xmlns:a16="http://schemas.microsoft.com/office/drawing/2014/main" id="{E2AE65F1-3A1A-22FD-98D7-88DC590253A7}"/>
              </a:ext>
            </a:extLst>
          </p:cNvPr>
          <p:cNvSpPr/>
          <p:nvPr/>
        </p:nvSpPr>
        <p:spPr>
          <a:xfrm>
            <a:off x="1413205" y="9101287"/>
            <a:ext cx="619811" cy="772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hlinkClick r:id="rId28"/>
            <a:extLst>
              <a:ext uri="{FF2B5EF4-FFF2-40B4-BE49-F238E27FC236}">
                <a16:creationId xmlns:a16="http://schemas.microsoft.com/office/drawing/2014/main" id="{8DFB9FF7-7D83-B282-CCAA-83B68548BDD7}"/>
              </a:ext>
            </a:extLst>
          </p:cNvPr>
          <p:cNvSpPr/>
          <p:nvPr/>
        </p:nvSpPr>
        <p:spPr>
          <a:xfrm>
            <a:off x="2122066" y="9159350"/>
            <a:ext cx="693125" cy="71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hlinkClick r:id="rId29"/>
            <a:extLst>
              <a:ext uri="{FF2B5EF4-FFF2-40B4-BE49-F238E27FC236}">
                <a16:creationId xmlns:a16="http://schemas.microsoft.com/office/drawing/2014/main" id="{44838EB9-00DB-9C75-3186-3FC09F32C130}"/>
              </a:ext>
            </a:extLst>
          </p:cNvPr>
          <p:cNvSpPr/>
          <p:nvPr/>
        </p:nvSpPr>
        <p:spPr>
          <a:xfrm>
            <a:off x="2797093" y="9156774"/>
            <a:ext cx="693125" cy="71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hlinkClick r:id="rId30"/>
            <a:extLst>
              <a:ext uri="{FF2B5EF4-FFF2-40B4-BE49-F238E27FC236}">
                <a16:creationId xmlns:a16="http://schemas.microsoft.com/office/drawing/2014/main" id="{65B05E5A-9BD3-86C9-50F1-508247A6EB06}"/>
              </a:ext>
            </a:extLst>
          </p:cNvPr>
          <p:cNvSpPr/>
          <p:nvPr/>
        </p:nvSpPr>
        <p:spPr>
          <a:xfrm>
            <a:off x="3490218" y="9156774"/>
            <a:ext cx="693125" cy="71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hlinkClick r:id="rId31"/>
            <a:extLst>
              <a:ext uri="{FF2B5EF4-FFF2-40B4-BE49-F238E27FC236}">
                <a16:creationId xmlns:a16="http://schemas.microsoft.com/office/drawing/2014/main" id="{1D4ABE00-CC39-CB85-05E3-6812AFE6B26A}"/>
              </a:ext>
            </a:extLst>
          </p:cNvPr>
          <p:cNvSpPr/>
          <p:nvPr/>
        </p:nvSpPr>
        <p:spPr>
          <a:xfrm>
            <a:off x="4165245" y="9156774"/>
            <a:ext cx="693125" cy="71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hlinkClick r:id="rId32"/>
            <a:extLst>
              <a:ext uri="{FF2B5EF4-FFF2-40B4-BE49-F238E27FC236}">
                <a16:creationId xmlns:a16="http://schemas.microsoft.com/office/drawing/2014/main" id="{2A702BCC-B68E-D35B-4B50-D7B23971B5AC}"/>
              </a:ext>
            </a:extLst>
          </p:cNvPr>
          <p:cNvSpPr/>
          <p:nvPr/>
        </p:nvSpPr>
        <p:spPr>
          <a:xfrm>
            <a:off x="4885325" y="9161926"/>
            <a:ext cx="693125" cy="71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hlinkClick r:id="rId33"/>
            <a:extLst>
              <a:ext uri="{FF2B5EF4-FFF2-40B4-BE49-F238E27FC236}">
                <a16:creationId xmlns:a16="http://schemas.microsoft.com/office/drawing/2014/main" id="{190D3290-C119-F4F9-424B-4BAAC531BF10}"/>
              </a:ext>
            </a:extLst>
          </p:cNvPr>
          <p:cNvSpPr/>
          <p:nvPr/>
        </p:nvSpPr>
        <p:spPr>
          <a:xfrm>
            <a:off x="5578450" y="9161926"/>
            <a:ext cx="693125" cy="71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hlinkClick r:id="rId12"/>
            <a:extLst>
              <a:ext uri="{FF2B5EF4-FFF2-40B4-BE49-F238E27FC236}">
                <a16:creationId xmlns:a16="http://schemas.microsoft.com/office/drawing/2014/main" id="{D0D13371-C3C9-8533-5E0A-5819C0FBC397}"/>
              </a:ext>
            </a:extLst>
          </p:cNvPr>
          <p:cNvSpPr/>
          <p:nvPr/>
        </p:nvSpPr>
        <p:spPr>
          <a:xfrm>
            <a:off x="6253477" y="9156774"/>
            <a:ext cx="693125" cy="714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A11A031B-6C37-E541-71CB-2944D66B4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" y="0"/>
            <a:ext cx="7550780" cy="10680700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0524E71-B81D-A4EE-F847-571AAEC8803D}"/>
              </a:ext>
            </a:extLst>
          </p:cNvPr>
          <p:cNvSpPr/>
          <p:nvPr/>
        </p:nvSpPr>
        <p:spPr>
          <a:xfrm>
            <a:off x="321866" y="7500590"/>
            <a:ext cx="29523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B5AECC0-35A8-6A09-9226-2633F1FA27FB}"/>
              </a:ext>
            </a:extLst>
          </p:cNvPr>
          <p:cNvSpPr/>
          <p:nvPr/>
        </p:nvSpPr>
        <p:spPr>
          <a:xfrm>
            <a:off x="5794474" y="7572598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1620</Words>
  <Application>Microsoft Office PowerPoint</Application>
  <PresentationFormat>Custom</PresentationFormat>
  <Paragraphs>291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SBPUTK+SegoeUI</vt:lpstr>
      <vt:lpstr>NEFQBG+Wingdings-Regular</vt:lpstr>
      <vt:lpstr>Calibri Light</vt:lpstr>
      <vt:lpstr>Calibri</vt:lpstr>
      <vt:lpstr>JPNKRL+Calibri-Light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Ehab Said</cp:lastModifiedBy>
  <cp:revision>11</cp:revision>
  <dcterms:modified xsi:type="dcterms:W3CDTF">2023-02-24T21:37:31Z</dcterms:modified>
</cp:coreProperties>
</file>